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7"/>
  </p:notesMasterIdLst>
  <p:handoutMasterIdLst>
    <p:handoutMasterId r:id="rId38"/>
  </p:handoutMasterIdLst>
  <p:sldIdLst>
    <p:sldId id="342" r:id="rId5"/>
    <p:sldId id="359" r:id="rId6"/>
    <p:sldId id="373" r:id="rId7"/>
    <p:sldId id="382" r:id="rId8"/>
    <p:sldId id="383" r:id="rId9"/>
    <p:sldId id="384" r:id="rId10"/>
    <p:sldId id="385" r:id="rId11"/>
    <p:sldId id="386" r:id="rId12"/>
    <p:sldId id="387" r:id="rId13"/>
    <p:sldId id="388" r:id="rId14"/>
    <p:sldId id="374" r:id="rId15"/>
    <p:sldId id="389" r:id="rId16"/>
    <p:sldId id="390" r:id="rId17"/>
    <p:sldId id="375" r:id="rId18"/>
    <p:sldId id="391" r:id="rId19"/>
    <p:sldId id="392" r:id="rId20"/>
    <p:sldId id="393" r:id="rId21"/>
    <p:sldId id="394" r:id="rId22"/>
    <p:sldId id="407" r:id="rId23"/>
    <p:sldId id="395" r:id="rId24"/>
    <p:sldId id="397" r:id="rId25"/>
    <p:sldId id="398" r:id="rId26"/>
    <p:sldId id="399" r:id="rId27"/>
    <p:sldId id="400" r:id="rId28"/>
    <p:sldId id="401" r:id="rId29"/>
    <p:sldId id="402" r:id="rId30"/>
    <p:sldId id="403" r:id="rId31"/>
    <p:sldId id="404" r:id="rId32"/>
    <p:sldId id="405" r:id="rId33"/>
    <p:sldId id="406" r:id="rId34"/>
    <p:sldId id="408" r:id="rId35"/>
    <p:sldId id="37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FBFE"/>
    <a:srgbClr val="000000"/>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0A1B5D5-9B99-4C35-A422-299274C8766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5388" autoAdjust="0"/>
  </p:normalViewPr>
  <p:slideViewPr>
    <p:cSldViewPr snapToGrid="0" snapToObjects="1" showGuides="1">
      <p:cViewPr varScale="1">
        <p:scale>
          <a:sx n="91" d="100"/>
          <a:sy n="91" d="100"/>
        </p:scale>
        <p:origin x="322" y="6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459878-C319-6BF3-52DC-16FA4340A6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82FA7FC-DFAE-8499-5A3E-AD9648D7FC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8BFD57-AB0A-470B-A7AF-56DFE7B5174A}" type="datetimeFigureOut">
              <a:rPr lang="en-US" smtClean="0"/>
              <a:t>6/7/2025</a:t>
            </a:fld>
            <a:endParaRPr lang="en-US" dirty="0"/>
          </a:p>
        </p:txBody>
      </p:sp>
      <p:sp>
        <p:nvSpPr>
          <p:cNvPr id="4" name="Footer Placeholder 3">
            <a:extLst>
              <a:ext uri="{FF2B5EF4-FFF2-40B4-BE49-F238E27FC236}">
                <a16:creationId xmlns:a16="http://schemas.microsoft.com/office/drawing/2014/main" id="{4C9C12BB-9544-9F9A-BEDA-E716864385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D1E77E4-B9A2-A882-9240-3AE65EE217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61A1-75D9-49F7-83EB-F5872642613A}" type="slidenum">
              <a:rPr lang="en-US" smtClean="0"/>
              <a:t>‹#›</a:t>
            </a:fld>
            <a:endParaRPr lang="en-US" dirty="0"/>
          </a:p>
        </p:txBody>
      </p:sp>
    </p:spTree>
    <p:extLst>
      <p:ext uri="{BB962C8B-B14F-4D97-AF65-F5344CB8AC3E}">
        <p14:creationId xmlns:p14="http://schemas.microsoft.com/office/powerpoint/2010/main" val="147732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6/7/2025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a:t>
            </a:fld>
            <a:endParaRPr lang="en-US" dirty="0"/>
          </a:p>
        </p:txBody>
      </p:sp>
    </p:spTree>
    <p:extLst>
      <p:ext uri="{BB962C8B-B14F-4D97-AF65-F5344CB8AC3E}">
        <p14:creationId xmlns:p14="http://schemas.microsoft.com/office/powerpoint/2010/main" val="1575999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34C22-EFC0-3109-4F6E-70499F0EAF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FB0093-CB24-C482-74A9-20F401BDBC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0DBF33-F516-8B90-45D2-BD5488B316F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0A96651-D848-A6BE-3E8D-832CDC376E11}"/>
              </a:ext>
            </a:extLst>
          </p:cNvPr>
          <p:cNvSpPr>
            <a:spLocks noGrp="1"/>
          </p:cNvSpPr>
          <p:nvPr>
            <p:ph type="sldNum" sz="quarter" idx="5"/>
          </p:nvPr>
        </p:nvSpPr>
        <p:spPr/>
        <p:txBody>
          <a:bodyPr/>
          <a:lstStyle/>
          <a:p>
            <a:fld id="{DEF75CB5-5666-5049-9AE0-38EFD385C21E}" type="slidenum">
              <a:rPr lang="en-US" smtClean="0"/>
              <a:t>10</a:t>
            </a:fld>
            <a:endParaRPr lang="en-US" dirty="0"/>
          </a:p>
        </p:txBody>
      </p:sp>
    </p:spTree>
    <p:extLst>
      <p:ext uri="{BB962C8B-B14F-4D97-AF65-F5344CB8AC3E}">
        <p14:creationId xmlns:p14="http://schemas.microsoft.com/office/powerpoint/2010/main" val="3855702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a:t>
            </a:fld>
            <a:endParaRPr lang="en-US" dirty="0"/>
          </a:p>
        </p:txBody>
      </p:sp>
    </p:spTree>
    <p:extLst>
      <p:ext uri="{BB962C8B-B14F-4D97-AF65-F5344CB8AC3E}">
        <p14:creationId xmlns:p14="http://schemas.microsoft.com/office/powerpoint/2010/main" val="935072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6E9B6A-D92C-2997-8D27-FD69B9B54C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34CF2B-A031-4172-4EB8-1415B35A57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2CE7B4-1E14-C424-D467-9BA80A7E0A4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CC0DDB5-6A90-6045-2F46-5A04EDD46427}"/>
              </a:ext>
            </a:extLst>
          </p:cNvPr>
          <p:cNvSpPr>
            <a:spLocks noGrp="1"/>
          </p:cNvSpPr>
          <p:nvPr>
            <p:ph type="sldNum" sz="quarter" idx="5"/>
          </p:nvPr>
        </p:nvSpPr>
        <p:spPr/>
        <p:txBody>
          <a:bodyPr/>
          <a:lstStyle/>
          <a:p>
            <a:fld id="{DEF75CB5-5666-5049-9AE0-38EFD385C21E}" type="slidenum">
              <a:rPr lang="en-US" smtClean="0"/>
              <a:t>12</a:t>
            </a:fld>
            <a:endParaRPr lang="en-US" dirty="0"/>
          </a:p>
        </p:txBody>
      </p:sp>
    </p:spTree>
    <p:extLst>
      <p:ext uri="{BB962C8B-B14F-4D97-AF65-F5344CB8AC3E}">
        <p14:creationId xmlns:p14="http://schemas.microsoft.com/office/powerpoint/2010/main" val="1046238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F204A-EA9E-C474-BA87-84DFAE2F82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5C4E28-E510-1CDD-7B86-8C378C3E8A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8B15C5-81C9-125D-66E9-BBC8D47D4D1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C43635D-C3BF-37F4-9AC4-1DDA3624AD57}"/>
              </a:ext>
            </a:extLst>
          </p:cNvPr>
          <p:cNvSpPr>
            <a:spLocks noGrp="1"/>
          </p:cNvSpPr>
          <p:nvPr>
            <p:ph type="sldNum" sz="quarter" idx="5"/>
          </p:nvPr>
        </p:nvSpPr>
        <p:spPr/>
        <p:txBody>
          <a:bodyPr/>
          <a:lstStyle/>
          <a:p>
            <a:fld id="{DEF75CB5-5666-5049-9AE0-38EFD385C21E}" type="slidenum">
              <a:rPr lang="en-US" smtClean="0"/>
              <a:t>13</a:t>
            </a:fld>
            <a:endParaRPr lang="en-US" dirty="0"/>
          </a:p>
        </p:txBody>
      </p:sp>
    </p:spTree>
    <p:extLst>
      <p:ext uri="{BB962C8B-B14F-4D97-AF65-F5344CB8AC3E}">
        <p14:creationId xmlns:p14="http://schemas.microsoft.com/office/powerpoint/2010/main" val="28510955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14</a:t>
            </a:fld>
            <a:endParaRPr lang="en-US" dirty="0"/>
          </a:p>
        </p:txBody>
      </p:sp>
    </p:spTree>
    <p:extLst>
      <p:ext uri="{BB962C8B-B14F-4D97-AF65-F5344CB8AC3E}">
        <p14:creationId xmlns:p14="http://schemas.microsoft.com/office/powerpoint/2010/main" val="29825224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2BC34-5D42-D129-ABBB-A672709711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EF3C00-2169-C667-BD08-4680A08006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739BDC-51D2-72C7-09E1-26728CDC7C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AED843-83B7-A2CA-A0BB-E3F4D462A69B}"/>
              </a:ext>
            </a:extLst>
          </p:cNvPr>
          <p:cNvSpPr>
            <a:spLocks noGrp="1"/>
          </p:cNvSpPr>
          <p:nvPr>
            <p:ph type="sldNum" sz="quarter" idx="5"/>
          </p:nvPr>
        </p:nvSpPr>
        <p:spPr/>
        <p:txBody>
          <a:bodyPr/>
          <a:lstStyle/>
          <a:p>
            <a:fld id="{DEF75CB5-5666-5049-9AE0-38EFD385C21E}" type="slidenum">
              <a:rPr lang="en-US" smtClean="0"/>
              <a:t>15</a:t>
            </a:fld>
            <a:endParaRPr lang="en-US" dirty="0"/>
          </a:p>
        </p:txBody>
      </p:sp>
    </p:spTree>
    <p:extLst>
      <p:ext uri="{BB962C8B-B14F-4D97-AF65-F5344CB8AC3E}">
        <p14:creationId xmlns:p14="http://schemas.microsoft.com/office/powerpoint/2010/main" val="17991763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D14E3A-1F6A-6798-F419-83F9B1C628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67030E-24CE-752F-E852-68657BABCB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9FD7D9-AEB1-89D4-FA04-0B0FA55B5F8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88637CF-8A91-9017-8F89-D9FF13B1E904}"/>
              </a:ext>
            </a:extLst>
          </p:cNvPr>
          <p:cNvSpPr>
            <a:spLocks noGrp="1"/>
          </p:cNvSpPr>
          <p:nvPr>
            <p:ph type="sldNum" sz="quarter" idx="5"/>
          </p:nvPr>
        </p:nvSpPr>
        <p:spPr/>
        <p:txBody>
          <a:bodyPr/>
          <a:lstStyle/>
          <a:p>
            <a:fld id="{DEF75CB5-5666-5049-9AE0-38EFD385C21E}" type="slidenum">
              <a:rPr lang="en-US" smtClean="0"/>
              <a:t>16</a:t>
            </a:fld>
            <a:endParaRPr lang="en-US" dirty="0"/>
          </a:p>
        </p:txBody>
      </p:sp>
    </p:spTree>
    <p:extLst>
      <p:ext uri="{BB962C8B-B14F-4D97-AF65-F5344CB8AC3E}">
        <p14:creationId xmlns:p14="http://schemas.microsoft.com/office/powerpoint/2010/main" val="2164745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DEF8E-74E5-64A0-4A6E-07775B8C5D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11FD65-1064-4FF8-3760-7E6D000173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31F999-3D47-3BF7-8346-6F02464EBE0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1D5326-9686-849F-3759-D4A28F985A37}"/>
              </a:ext>
            </a:extLst>
          </p:cNvPr>
          <p:cNvSpPr>
            <a:spLocks noGrp="1"/>
          </p:cNvSpPr>
          <p:nvPr>
            <p:ph type="sldNum" sz="quarter" idx="5"/>
          </p:nvPr>
        </p:nvSpPr>
        <p:spPr/>
        <p:txBody>
          <a:bodyPr/>
          <a:lstStyle/>
          <a:p>
            <a:fld id="{DEF75CB5-5666-5049-9AE0-38EFD385C21E}" type="slidenum">
              <a:rPr lang="en-US" smtClean="0"/>
              <a:t>17</a:t>
            </a:fld>
            <a:endParaRPr lang="en-US" dirty="0"/>
          </a:p>
        </p:txBody>
      </p:sp>
    </p:spTree>
    <p:extLst>
      <p:ext uri="{BB962C8B-B14F-4D97-AF65-F5344CB8AC3E}">
        <p14:creationId xmlns:p14="http://schemas.microsoft.com/office/powerpoint/2010/main" val="36576263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F54906-5937-D584-10C4-61DC2AC202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637FC1-6236-1960-1AFA-B42690B99E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6705D0-274D-2824-6114-3541F7AF783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6871881-E6B7-5C15-1253-7314186E0A6F}"/>
              </a:ext>
            </a:extLst>
          </p:cNvPr>
          <p:cNvSpPr>
            <a:spLocks noGrp="1"/>
          </p:cNvSpPr>
          <p:nvPr>
            <p:ph type="sldNum" sz="quarter" idx="5"/>
          </p:nvPr>
        </p:nvSpPr>
        <p:spPr/>
        <p:txBody>
          <a:bodyPr/>
          <a:lstStyle/>
          <a:p>
            <a:fld id="{DEF75CB5-5666-5049-9AE0-38EFD385C21E}" type="slidenum">
              <a:rPr lang="en-US" smtClean="0"/>
              <a:t>18</a:t>
            </a:fld>
            <a:endParaRPr lang="en-US" dirty="0"/>
          </a:p>
        </p:txBody>
      </p:sp>
    </p:spTree>
    <p:extLst>
      <p:ext uri="{BB962C8B-B14F-4D97-AF65-F5344CB8AC3E}">
        <p14:creationId xmlns:p14="http://schemas.microsoft.com/office/powerpoint/2010/main" val="17445519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9A568-382E-7EFF-7DCE-2778EF50AC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C4F93D-3BE9-0723-9406-8E3EEB0F21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75893E-6948-8CA4-7358-3126B9C0989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2940066-BC3C-FBBD-71BC-D4AAC8526740}"/>
              </a:ext>
            </a:extLst>
          </p:cNvPr>
          <p:cNvSpPr>
            <a:spLocks noGrp="1"/>
          </p:cNvSpPr>
          <p:nvPr>
            <p:ph type="sldNum" sz="quarter" idx="5"/>
          </p:nvPr>
        </p:nvSpPr>
        <p:spPr/>
        <p:txBody>
          <a:bodyPr/>
          <a:lstStyle/>
          <a:p>
            <a:fld id="{DEF75CB5-5666-5049-9AE0-38EFD385C21E}" type="slidenum">
              <a:rPr lang="en-US" smtClean="0"/>
              <a:t>19</a:t>
            </a:fld>
            <a:endParaRPr lang="en-US" dirty="0"/>
          </a:p>
        </p:txBody>
      </p:sp>
    </p:spTree>
    <p:extLst>
      <p:ext uri="{BB962C8B-B14F-4D97-AF65-F5344CB8AC3E}">
        <p14:creationId xmlns:p14="http://schemas.microsoft.com/office/powerpoint/2010/main" val="2788298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2673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214F1-5090-5DE2-889C-0BA97544F7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A9DB30-5A60-926B-AAC3-2890522656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013FBB-14B8-C1D8-7BA6-05CA35E5A9E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987FC8C-7C70-DAFA-5F49-EE7322D9935E}"/>
              </a:ext>
            </a:extLst>
          </p:cNvPr>
          <p:cNvSpPr>
            <a:spLocks noGrp="1"/>
          </p:cNvSpPr>
          <p:nvPr>
            <p:ph type="sldNum" sz="quarter" idx="5"/>
          </p:nvPr>
        </p:nvSpPr>
        <p:spPr/>
        <p:txBody>
          <a:bodyPr/>
          <a:lstStyle/>
          <a:p>
            <a:fld id="{DEF75CB5-5666-5049-9AE0-38EFD385C21E}" type="slidenum">
              <a:rPr lang="en-US" smtClean="0"/>
              <a:t>20</a:t>
            </a:fld>
            <a:endParaRPr lang="en-US" dirty="0"/>
          </a:p>
        </p:txBody>
      </p:sp>
    </p:spTree>
    <p:extLst>
      <p:ext uri="{BB962C8B-B14F-4D97-AF65-F5344CB8AC3E}">
        <p14:creationId xmlns:p14="http://schemas.microsoft.com/office/powerpoint/2010/main" val="36364219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72A4FA-D1CD-DC43-1DD7-C73207542C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584727-C665-0D5B-72A7-B6A676390F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7FF8E4-D81E-74CA-9FA2-ADD5160F6BD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5C826BD-60E4-6A41-1951-6B5A3C859FB0}"/>
              </a:ext>
            </a:extLst>
          </p:cNvPr>
          <p:cNvSpPr>
            <a:spLocks noGrp="1"/>
          </p:cNvSpPr>
          <p:nvPr>
            <p:ph type="sldNum" sz="quarter" idx="5"/>
          </p:nvPr>
        </p:nvSpPr>
        <p:spPr/>
        <p:txBody>
          <a:bodyPr/>
          <a:lstStyle/>
          <a:p>
            <a:fld id="{DEF75CB5-5666-5049-9AE0-38EFD385C21E}" type="slidenum">
              <a:rPr lang="en-US" smtClean="0"/>
              <a:t>21</a:t>
            </a:fld>
            <a:endParaRPr lang="en-US" dirty="0"/>
          </a:p>
        </p:txBody>
      </p:sp>
    </p:spTree>
    <p:extLst>
      <p:ext uri="{BB962C8B-B14F-4D97-AF65-F5344CB8AC3E}">
        <p14:creationId xmlns:p14="http://schemas.microsoft.com/office/powerpoint/2010/main" val="29611008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BF480-C602-90DD-C4FC-4D3100509B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082416-5A3F-8F7A-2A68-86EB8A2F11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76F9F4-A311-B6A3-F03E-DCD8A393A88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078F6D5-DEB4-FB21-5F79-3E6968DA4F3E}"/>
              </a:ext>
            </a:extLst>
          </p:cNvPr>
          <p:cNvSpPr>
            <a:spLocks noGrp="1"/>
          </p:cNvSpPr>
          <p:nvPr>
            <p:ph type="sldNum" sz="quarter" idx="5"/>
          </p:nvPr>
        </p:nvSpPr>
        <p:spPr/>
        <p:txBody>
          <a:bodyPr/>
          <a:lstStyle/>
          <a:p>
            <a:fld id="{DEF75CB5-5666-5049-9AE0-38EFD385C21E}" type="slidenum">
              <a:rPr lang="en-US" smtClean="0"/>
              <a:t>22</a:t>
            </a:fld>
            <a:endParaRPr lang="en-US" dirty="0"/>
          </a:p>
        </p:txBody>
      </p:sp>
    </p:spTree>
    <p:extLst>
      <p:ext uri="{BB962C8B-B14F-4D97-AF65-F5344CB8AC3E}">
        <p14:creationId xmlns:p14="http://schemas.microsoft.com/office/powerpoint/2010/main" val="31240557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6167E-D7EA-4653-F006-F07DAA39E9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0DC7B7-5E8E-B1C2-847D-245EDD25C0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1343BF-CDB8-C8BA-8878-079E3829C5C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89B39EE-DC1C-7595-E44E-88A14CB891E4}"/>
              </a:ext>
            </a:extLst>
          </p:cNvPr>
          <p:cNvSpPr>
            <a:spLocks noGrp="1"/>
          </p:cNvSpPr>
          <p:nvPr>
            <p:ph type="sldNum" sz="quarter" idx="5"/>
          </p:nvPr>
        </p:nvSpPr>
        <p:spPr/>
        <p:txBody>
          <a:bodyPr/>
          <a:lstStyle/>
          <a:p>
            <a:fld id="{DEF75CB5-5666-5049-9AE0-38EFD385C21E}" type="slidenum">
              <a:rPr lang="en-US" smtClean="0"/>
              <a:t>23</a:t>
            </a:fld>
            <a:endParaRPr lang="en-US" dirty="0"/>
          </a:p>
        </p:txBody>
      </p:sp>
    </p:spTree>
    <p:extLst>
      <p:ext uri="{BB962C8B-B14F-4D97-AF65-F5344CB8AC3E}">
        <p14:creationId xmlns:p14="http://schemas.microsoft.com/office/powerpoint/2010/main" val="3259498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7C8EC5-1E71-5A18-E4A4-266892E875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302322-D957-7A59-6BAB-A59325CCA5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F00FF6-B267-0A86-39EF-DE7D971CC92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C03A84-AE95-50B3-3245-71F00F5F4861}"/>
              </a:ext>
            </a:extLst>
          </p:cNvPr>
          <p:cNvSpPr>
            <a:spLocks noGrp="1"/>
          </p:cNvSpPr>
          <p:nvPr>
            <p:ph type="sldNum" sz="quarter" idx="5"/>
          </p:nvPr>
        </p:nvSpPr>
        <p:spPr/>
        <p:txBody>
          <a:bodyPr/>
          <a:lstStyle/>
          <a:p>
            <a:fld id="{DEF75CB5-5666-5049-9AE0-38EFD385C21E}" type="slidenum">
              <a:rPr lang="en-US" smtClean="0"/>
              <a:t>24</a:t>
            </a:fld>
            <a:endParaRPr lang="en-US" dirty="0"/>
          </a:p>
        </p:txBody>
      </p:sp>
    </p:spTree>
    <p:extLst>
      <p:ext uri="{BB962C8B-B14F-4D97-AF65-F5344CB8AC3E}">
        <p14:creationId xmlns:p14="http://schemas.microsoft.com/office/powerpoint/2010/main" val="2504150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3A8F7-3FD1-A1A9-71FA-B97737186C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A81C62-2C44-0633-D78A-AB5E99D744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762678-0922-2B8D-D0CD-3E7F5E9373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E4F4644-73A7-D001-7AF1-0733D81470F3}"/>
              </a:ext>
            </a:extLst>
          </p:cNvPr>
          <p:cNvSpPr>
            <a:spLocks noGrp="1"/>
          </p:cNvSpPr>
          <p:nvPr>
            <p:ph type="sldNum" sz="quarter" idx="5"/>
          </p:nvPr>
        </p:nvSpPr>
        <p:spPr/>
        <p:txBody>
          <a:bodyPr/>
          <a:lstStyle/>
          <a:p>
            <a:fld id="{DEF75CB5-5666-5049-9AE0-38EFD385C21E}" type="slidenum">
              <a:rPr lang="en-US" smtClean="0"/>
              <a:t>25</a:t>
            </a:fld>
            <a:endParaRPr lang="en-US" dirty="0"/>
          </a:p>
        </p:txBody>
      </p:sp>
    </p:spTree>
    <p:extLst>
      <p:ext uri="{BB962C8B-B14F-4D97-AF65-F5344CB8AC3E}">
        <p14:creationId xmlns:p14="http://schemas.microsoft.com/office/powerpoint/2010/main" val="6900565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32198-CC97-9214-7CEA-5BBC2513BE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6417D6-2FBF-211F-585B-167721B318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6F7723-5DD8-E32B-C675-70EECA83981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09C3D2D-9541-4A96-D0FA-7455C46D829A}"/>
              </a:ext>
            </a:extLst>
          </p:cNvPr>
          <p:cNvSpPr>
            <a:spLocks noGrp="1"/>
          </p:cNvSpPr>
          <p:nvPr>
            <p:ph type="sldNum" sz="quarter" idx="5"/>
          </p:nvPr>
        </p:nvSpPr>
        <p:spPr/>
        <p:txBody>
          <a:bodyPr/>
          <a:lstStyle/>
          <a:p>
            <a:fld id="{DEF75CB5-5666-5049-9AE0-38EFD385C21E}" type="slidenum">
              <a:rPr lang="en-US" smtClean="0"/>
              <a:t>26</a:t>
            </a:fld>
            <a:endParaRPr lang="en-US" dirty="0"/>
          </a:p>
        </p:txBody>
      </p:sp>
    </p:spTree>
    <p:extLst>
      <p:ext uri="{BB962C8B-B14F-4D97-AF65-F5344CB8AC3E}">
        <p14:creationId xmlns:p14="http://schemas.microsoft.com/office/powerpoint/2010/main" val="25870227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77405-9686-9638-4DA3-6FF9F2E336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EB7C62-622E-26D7-A4DC-A193455B81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B9E06C-F9EA-F6D6-3E8F-BBBF0B3098A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7C902A8-E457-7EA4-34B5-3997C7778E51}"/>
              </a:ext>
            </a:extLst>
          </p:cNvPr>
          <p:cNvSpPr>
            <a:spLocks noGrp="1"/>
          </p:cNvSpPr>
          <p:nvPr>
            <p:ph type="sldNum" sz="quarter" idx="5"/>
          </p:nvPr>
        </p:nvSpPr>
        <p:spPr/>
        <p:txBody>
          <a:bodyPr/>
          <a:lstStyle/>
          <a:p>
            <a:fld id="{DEF75CB5-5666-5049-9AE0-38EFD385C21E}" type="slidenum">
              <a:rPr lang="en-US" smtClean="0"/>
              <a:t>27</a:t>
            </a:fld>
            <a:endParaRPr lang="en-US" dirty="0"/>
          </a:p>
        </p:txBody>
      </p:sp>
    </p:spTree>
    <p:extLst>
      <p:ext uri="{BB962C8B-B14F-4D97-AF65-F5344CB8AC3E}">
        <p14:creationId xmlns:p14="http://schemas.microsoft.com/office/powerpoint/2010/main" val="5441913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229096-427B-B8D5-CBE0-356BCB849D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B029FD-D318-0F7E-A60F-651FF324CD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7319A7-41C2-F2C9-5ADD-476FA71E9A6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E3A28B4-AE60-1B65-9056-054164FD8EEA}"/>
              </a:ext>
            </a:extLst>
          </p:cNvPr>
          <p:cNvSpPr>
            <a:spLocks noGrp="1"/>
          </p:cNvSpPr>
          <p:nvPr>
            <p:ph type="sldNum" sz="quarter" idx="5"/>
          </p:nvPr>
        </p:nvSpPr>
        <p:spPr/>
        <p:txBody>
          <a:bodyPr/>
          <a:lstStyle/>
          <a:p>
            <a:fld id="{DEF75CB5-5666-5049-9AE0-38EFD385C21E}" type="slidenum">
              <a:rPr lang="en-US" smtClean="0"/>
              <a:t>28</a:t>
            </a:fld>
            <a:endParaRPr lang="en-US" dirty="0"/>
          </a:p>
        </p:txBody>
      </p:sp>
    </p:spTree>
    <p:extLst>
      <p:ext uri="{BB962C8B-B14F-4D97-AF65-F5344CB8AC3E}">
        <p14:creationId xmlns:p14="http://schemas.microsoft.com/office/powerpoint/2010/main" val="1890725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5D988-81E9-9712-13AA-FAB3DE0AE8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8E4E15-2ABA-4105-093E-C0742E8802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249FC2-0BC3-5DC1-E6D8-34CCE25C3A1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2C150EA-7A1C-06DD-C345-5BA4CB9D6B75}"/>
              </a:ext>
            </a:extLst>
          </p:cNvPr>
          <p:cNvSpPr>
            <a:spLocks noGrp="1"/>
          </p:cNvSpPr>
          <p:nvPr>
            <p:ph type="sldNum" sz="quarter" idx="5"/>
          </p:nvPr>
        </p:nvSpPr>
        <p:spPr/>
        <p:txBody>
          <a:bodyPr/>
          <a:lstStyle/>
          <a:p>
            <a:fld id="{DEF75CB5-5666-5049-9AE0-38EFD385C21E}" type="slidenum">
              <a:rPr lang="en-US" smtClean="0"/>
              <a:t>29</a:t>
            </a:fld>
            <a:endParaRPr lang="en-US" dirty="0"/>
          </a:p>
        </p:txBody>
      </p:sp>
    </p:spTree>
    <p:extLst>
      <p:ext uri="{BB962C8B-B14F-4D97-AF65-F5344CB8AC3E}">
        <p14:creationId xmlns:p14="http://schemas.microsoft.com/office/powerpoint/2010/main" val="798339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3</a:t>
            </a:fld>
            <a:endParaRPr lang="en-US" dirty="0"/>
          </a:p>
        </p:txBody>
      </p:sp>
    </p:spTree>
    <p:extLst>
      <p:ext uri="{BB962C8B-B14F-4D97-AF65-F5344CB8AC3E}">
        <p14:creationId xmlns:p14="http://schemas.microsoft.com/office/powerpoint/2010/main" val="18601641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18930D-B517-8D69-3A3A-93F1E97B5F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6F2775-AAD9-3F7B-6F85-034D87AE80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5C0906-CE00-63CA-EB09-4BF2752806F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16CA3A2-51AD-1032-F7DC-865EDD9C19BA}"/>
              </a:ext>
            </a:extLst>
          </p:cNvPr>
          <p:cNvSpPr>
            <a:spLocks noGrp="1"/>
          </p:cNvSpPr>
          <p:nvPr>
            <p:ph type="sldNum" sz="quarter" idx="5"/>
          </p:nvPr>
        </p:nvSpPr>
        <p:spPr/>
        <p:txBody>
          <a:bodyPr/>
          <a:lstStyle/>
          <a:p>
            <a:fld id="{DEF75CB5-5666-5049-9AE0-38EFD385C21E}" type="slidenum">
              <a:rPr lang="en-US" smtClean="0"/>
              <a:t>30</a:t>
            </a:fld>
            <a:endParaRPr lang="en-US" dirty="0"/>
          </a:p>
        </p:txBody>
      </p:sp>
    </p:spTree>
    <p:extLst>
      <p:ext uri="{BB962C8B-B14F-4D97-AF65-F5344CB8AC3E}">
        <p14:creationId xmlns:p14="http://schemas.microsoft.com/office/powerpoint/2010/main" val="17422456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8470F-A5FD-D90E-1C1C-315DBF71CE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28E7CD-5147-A50D-A9CF-7BFCC8439D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EAF373-FD1F-5D54-C032-394749AC536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471A883-F647-7377-4C5C-FCE22B69CD5C}"/>
              </a:ext>
            </a:extLst>
          </p:cNvPr>
          <p:cNvSpPr>
            <a:spLocks noGrp="1"/>
          </p:cNvSpPr>
          <p:nvPr>
            <p:ph type="sldNum" sz="quarter" idx="5"/>
          </p:nvPr>
        </p:nvSpPr>
        <p:spPr/>
        <p:txBody>
          <a:bodyPr/>
          <a:lstStyle/>
          <a:p>
            <a:fld id="{DEF75CB5-5666-5049-9AE0-38EFD385C21E}" type="slidenum">
              <a:rPr lang="en-US" smtClean="0"/>
              <a:t>31</a:t>
            </a:fld>
            <a:endParaRPr lang="en-US" dirty="0"/>
          </a:p>
        </p:txBody>
      </p:sp>
    </p:spTree>
    <p:extLst>
      <p:ext uri="{BB962C8B-B14F-4D97-AF65-F5344CB8AC3E}">
        <p14:creationId xmlns:p14="http://schemas.microsoft.com/office/powerpoint/2010/main" val="40687003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32</a:t>
            </a:fld>
            <a:endParaRPr lang="en-US" dirty="0"/>
          </a:p>
        </p:txBody>
      </p:sp>
    </p:spTree>
    <p:extLst>
      <p:ext uri="{BB962C8B-B14F-4D97-AF65-F5344CB8AC3E}">
        <p14:creationId xmlns:p14="http://schemas.microsoft.com/office/powerpoint/2010/main" val="4167890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5404B-4D31-8F3D-1A94-74E6FDAF6C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561924-1148-160F-A2E0-670710E91E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E4A062-5908-2807-B661-2AEA15E3AA1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888B6E-47FA-4DAE-4776-04952EF5B4D9}"/>
              </a:ext>
            </a:extLst>
          </p:cNvPr>
          <p:cNvSpPr>
            <a:spLocks noGrp="1"/>
          </p:cNvSpPr>
          <p:nvPr>
            <p:ph type="sldNum" sz="quarter" idx="5"/>
          </p:nvPr>
        </p:nvSpPr>
        <p:spPr/>
        <p:txBody>
          <a:bodyPr/>
          <a:lstStyle/>
          <a:p>
            <a:fld id="{DEF75CB5-5666-5049-9AE0-38EFD385C21E}" type="slidenum">
              <a:rPr lang="en-US" smtClean="0"/>
              <a:t>4</a:t>
            </a:fld>
            <a:endParaRPr lang="en-US" dirty="0"/>
          </a:p>
        </p:txBody>
      </p:sp>
    </p:spTree>
    <p:extLst>
      <p:ext uri="{BB962C8B-B14F-4D97-AF65-F5344CB8AC3E}">
        <p14:creationId xmlns:p14="http://schemas.microsoft.com/office/powerpoint/2010/main" val="1722639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C80FA-0B6B-DAC8-4A6B-785E23E982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E5D404-F687-C396-107A-6F1DB63A81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B07329-A062-8356-DFAF-25BAC925C2E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FD933CE-3D2F-7378-7F4F-DE4D9E13110D}"/>
              </a:ext>
            </a:extLst>
          </p:cNvPr>
          <p:cNvSpPr>
            <a:spLocks noGrp="1"/>
          </p:cNvSpPr>
          <p:nvPr>
            <p:ph type="sldNum" sz="quarter" idx="5"/>
          </p:nvPr>
        </p:nvSpPr>
        <p:spPr/>
        <p:txBody>
          <a:bodyPr/>
          <a:lstStyle/>
          <a:p>
            <a:fld id="{DEF75CB5-5666-5049-9AE0-38EFD385C21E}" type="slidenum">
              <a:rPr lang="en-US" smtClean="0"/>
              <a:t>5</a:t>
            </a:fld>
            <a:endParaRPr lang="en-US" dirty="0"/>
          </a:p>
        </p:txBody>
      </p:sp>
    </p:spTree>
    <p:extLst>
      <p:ext uri="{BB962C8B-B14F-4D97-AF65-F5344CB8AC3E}">
        <p14:creationId xmlns:p14="http://schemas.microsoft.com/office/powerpoint/2010/main" val="3002482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5E8A6-CAC0-1BED-C52B-078AA79B4C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11BAD0-C58E-7A27-A49B-2A0D43D385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4B5477-E49B-07B4-C5BC-B910BEC6E31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A38148-FDA7-F1B2-B251-15841F2CE9CE}"/>
              </a:ext>
            </a:extLst>
          </p:cNvPr>
          <p:cNvSpPr>
            <a:spLocks noGrp="1"/>
          </p:cNvSpPr>
          <p:nvPr>
            <p:ph type="sldNum" sz="quarter" idx="5"/>
          </p:nvPr>
        </p:nvSpPr>
        <p:spPr/>
        <p:txBody>
          <a:bodyPr/>
          <a:lstStyle/>
          <a:p>
            <a:fld id="{DEF75CB5-5666-5049-9AE0-38EFD385C21E}" type="slidenum">
              <a:rPr lang="en-US" smtClean="0"/>
              <a:t>6</a:t>
            </a:fld>
            <a:endParaRPr lang="en-US" dirty="0"/>
          </a:p>
        </p:txBody>
      </p:sp>
    </p:spTree>
    <p:extLst>
      <p:ext uri="{BB962C8B-B14F-4D97-AF65-F5344CB8AC3E}">
        <p14:creationId xmlns:p14="http://schemas.microsoft.com/office/powerpoint/2010/main" val="2628417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95639-B3F0-F7FD-126D-B60E6C8F7E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D25363-5BFC-289D-B645-0400D5CDBD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32EAD1-B95C-F101-99B3-5E00D7D3556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C185EB-1646-FEA7-DEC8-0DC58F9DF5FD}"/>
              </a:ext>
            </a:extLst>
          </p:cNvPr>
          <p:cNvSpPr>
            <a:spLocks noGrp="1"/>
          </p:cNvSpPr>
          <p:nvPr>
            <p:ph type="sldNum" sz="quarter" idx="5"/>
          </p:nvPr>
        </p:nvSpPr>
        <p:spPr/>
        <p:txBody>
          <a:bodyPr/>
          <a:lstStyle/>
          <a:p>
            <a:fld id="{DEF75CB5-5666-5049-9AE0-38EFD385C21E}" type="slidenum">
              <a:rPr lang="en-US" smtClean="0"/>
              <a:t>7</a:t>
            </a:fld>
            <a:endParaRPr lang="en-US" dirty="0"/>
          </a:p>
        </p:txBody>
      </p:sp>
    </p:spTree>
    <p:extLst>
      <p:ext uri="{BB962C8B-B14F-4D97-AF65-F5344CB8AC3E}">
        <p14:creationId xmlns:p14="http://schemas.microsoft.com/office/powerpoint/2010/main" val="1511521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9C24F4-B044-83AD-DE17-B4592AE45D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A835F2-949C-3B93-B905-5B2247E171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C290BF-60D9-9540-7AFB-E18E4BF824C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C229EB7-CDCF-619A-42C4-8A22E76E5E7D}"/>
              </a:ext>
            </a:extLst>
          </p:cNvPr>
          <p:cNvSpPr>
            <a:spLocks noGrp="1"/>
          </p:cNvSpPr>
          <p:nvPr>
            <p:ph type="sldNum" sz="quarter" idx="5"/>
          </p:nvPr>
        </p:nvSpPr>
        <p:spPr/>
        <p:txBody>
          <a:bodyPr/>
          <a:lstStyle/>
          <a:p>
            <a:fld id="{DEF75CB5-5666-5049-9AE0-38EFD385C21E}" type="slidenum">
              <a:rPr lang="en-US" smtClean="0"/>
              <a:t>8</a:t>
            </a:fld>
            <a:endParaRPr lang="en-US" dirty="0"/>
          </a:p>
        </p:txBody>
      </p:sp>
    </p:spTree>
    <p:extLst>
      <p:ext uri="{BB962C8B-B14F-4D97-AF65-F5344CB8AC3E}">
        <p14:creationId xmlns:p14="http://schemas.microsoft.com/office/powerpoint/2010/main" val="533697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583FF-32FA-EA6F-0EFF-A225366008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AC6D09-B811-2B5F-5F40-ABDBB804EA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FCE16-9B66-8D7B-6069-6ADAA5EB737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23706AE-C6A9-EA37-DD1D-0F1E7AA3336A}"/>
              </a:ext>
            </a:extLst>
          </p:cNvPr>
          <p:cNvSpPr>
            <a:spLocks noGrp="1"/>
          </p:cNvSpPr>
          <p:nvPr>
            <p:ph type="sldNum" sz="quarter" idx="5"/>
          </p:nvPr>
        </p:nvSpPr>
        <p:spPr/>
        <p:txBody>
          <a:bodyPr/>
          <a:lstStyle/>
          <a:p>
            <a:fld id="{DEF75CB5-5666-5049-9AE0-38EFD385C21E}" type="slidenum">
              <a:rPr lang="en-US" smtClean="0"/>
              <a:t>9</a:t>
            </a:fld>
            <a:endParaRPr lang="en-US" dirty="0"/>
          </a:p>
        </p:txBody>
      </p:sp>
    </p:spTree>
    <p:extLst>
      <p:ext uri="{BB962C8B-B14F-4D97-AF65-F5344CB8AC3E}">
        <p14:creationId xmlns:p14="http://schemas.microsoft.com/office/powerpoint/2010/main" val="30933418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Subtitle">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304799"/>
            <a:ext cx="12191998" cy="3215641"/>
          </a:xfrm>
        </p:spPr>
        <p:txBody>
          <a:bodyPr lIns="0" rIns="0" bIns="0" anchor="b" anchorCtr="0">
            <a:noAutofit/>
          </a:bodyPr>
          <a:lstStyle>
            <a:lvl1pPr algn="ctr">
              <a:defRPr sz="6000" kern="1200" cap="all" spc="300" baseline="0">
                <a:solidFill>
                  <a:schemeClr val="accent3">
                    <a:lumMod val="75000"/>
                  </a:schemeClr>
                </a:solidFill>
              </a:defRPr>
            </a:lvl1pPr>
          </a:lstStyle>
          <a:p>
            <a:r>
              <a:rPr lang="en-US" dirty="0"/>
              <a:t>Click to add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670628"/>
            <a:ext cx="12191997" cy="2577772"/>
          </a:xfrm>
        </p:spPr>
        <p:txBody>
          <a:bodyPr>
            <a:noAutofit/>
          </a:bodyPr>
          <a:lstStyle>
            <a:lvl1pPr marL="0" indent="0" algn="ctr">
              <a:buNone/>
              <a:defRPr sz="3200" b="0" i="0" cap="all" spc="600" baseline="0">
                <a:solidFill>
                  <a:schemeClr val="accent3"/>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41193215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2 column">
    <p:bg>
      <p:bgPr>
        <a:gradFill>
          <a:gsLst>
            <a:gs pos="100000">
              <a:schemeClr val="tx2"/>
            </a:gs>
            <a:gs pos="81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23B0D0-B01D-0BB0-6127-A878BE49D18E}"/>
              </a:ext>
              <a:ext uri="{C183D7F6-B498-43B3-948B-1728B52AA6E4}">
                <adec:decorative xmlns:adec="http://schemas.microsoft.com/office/drawing/2017/decorative" val="1"/>
              </a:ext>
            </a:extLst>
          </p:cNvPr>
          <p:cNvSpPr/>
          <p:nvPr userDrawn="1"/>
        </p:nvSpPr>
        <p:spPr>
          <a:xfrm>
            <a:off x="6039728" y="-6350"/>
            <a:ext cx="6154615"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6889627" y="173736"/>
            <a:ext cx="4352662" cy="220370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Picture Placeholder 9">
            <a:extLst>
              <a:ext uri="{FF2B5EF4-FFF2-40B4-BE49-F238E27FC236}">
                <a16:creationId xmlns:a16="http://schemas.microsoft.com/office/drawing/2014/main" id="{6C363351-4779-B42E-ED7A-C4AF2920BABC}"/>
              </a:ext>
            </a:extLst>
          </p:cNvPr>
          <p:cNvSpPr>
            <a:spLocks noGrp="1"/>
          </p:cNvSpPr>
          <p:nvPr>
            <p:ph type="pic" sz="quarter" idx="37"/>
          </p:nvPr>
        </p:nvSpPr>
        <p:spPr>
          <a:xfrm>
            <a:off x="336550" y="336550"/>
            <a:ext cx="5303640" cy="6184900"/>
          </a:xfrm>
        </p:spPr>
        <p:txBody>
          <a:bodyPr/>
          <a:lstStyle>
            <a:lvl1pPr algn="ctr">
              <a:defRPr sz="2000"/>
            </a:lvl1pPr>
          </a:lstStyle>
          <a:p>
            <a:r>
              <a:rPr lang="en-US"/>
              <a:t>Click icon to add picture</a:t>
            </a:r>
            <a:endParaRPr lang="en-US" dirty="0"/>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6889627" y="3104277"/>
            <a:ext cx="4371560" cy="3022201"/>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cxnSp>
        <p:nvCxnSpPr>
          <p:cNvPr id="4" name="Straight Connector 3">
            <a:extLst>
              <a:ext uri="{FF2B5EF4-FFF2-40B4-BE49-F238E27FC236}">
                <a16:creationId xmlns:a16="http://schemas.microsoft.com/office/drawing/2014/main" id="{F0712911-615E-724B-FC0F-996291526D31}"/>
              </a:ext>
              <a:ext uri="{C183D7F6-B498-43B3-948B-1728B52AA6E4}">
                <adec:decorative xmlns:adec="http://schemas.microsoft.com/office/drawing/2017/decorative" val="1"/>
              </a:ext>
            </a:extLst>
          </p:cNvPr>
          <p:cNvCxnSpPr>
            <a:cxnSpLocks/>
          </p:cNvCxnSpPr>
          <p:nvPr userDrawn="1"/>
        </p:nvCxnSpPr>
        <p:spPr>
          <a:xfrm>
            <a:off x="6889627" y="2679480"/>
            <a:ext cx="4352662"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0826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2 column">
    <p:bg>
      <p:bgPr>
        <a:gradFill>
          <a:gsLst>
            <a:gs pos="100000">
              <a:schemeClr val="tx2"/>
            </a:gs>
            <a:gs pos="81000">
              <a:schemeClr val="accent6"/>
            </a:gs>
            <a:gs pos="55000">
              <a:srgbClr val="02090E"/>
            </a:gs>
            <a:gs pos="14000">
              <a:schemeClr val="accent4">
                <a:lumMod val="75000"/>
              </a:schemeClr>
            </a:gs>
            <a:gs pos="0">
              <a:schemeClr val="accent4"/>
            </a:gs>
          </a:gsLst>
          <a:lin ang="27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FFF0E2-6B47-67EB-D6AA-D972E7B7C367}"/>
              </a:ext>
              <a:ext uri="{C183D7F6-B498-43B3-948B-1728B52AA6E4}">
                <adec:decorative xmlns:adec="http://schemas.microsoft.com/office/drawing/2017/decorative" val="1"/>
              </a:ext>
            </a:extLst>
          </p:cNvPr>
          <p:cNvSpPr/>
          <p:nvPr userDrawn="1"/>
        </p:nvSpPr>
        <p:spPr>
          <a:xfrm>
            <a:off x="0" y="-6350"/>
            <a:ext cx="464695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cxnSp>
        <p:nvCxnSpPr>
          <p:cNvPr id="4" name="Straight Connector 3">
            <a:extLst>
              <a:ext uri="{FF2B5EF4-FFF2-40B4-BE49-F238E27FC236}">
                <a16:creationId xmlns:a16="http://schemas.microsoft.com/office/drawing/2014/main" id="{94827F6F-999F-23E9-8C09-325D1A76B07A}"/>
              </a:ext>
              <a:ext uri="{C183D7F6-B498-43B3-948B-1728B52AA6E4}">
                <adec:decorative xmlns:adec="http://schemas.microsoft.com/office/drawing/2017/decorative" val="1"/>
              </a:ext>
            </a:extLst>
          </p:cNvPr>
          <p:cNvCxnSpPr>
            <a:cxnSpLocks/>
          </p:cNvCxnSpPr>
          <p:nvPr userDrawn="1"/>
        </p:nvCxnSpPr>
        <p:spPr>
          <a:xfrm>
            <a:off x="835831" y="2680134"/>
            <a:ext cx="3114078"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171396"/>
            <a:ext cx="3736630" cy="2202350"/>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41716" y="3078480"/>
            <a:ext cx="3108193" cy="3047997"/>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2" name="Table Placeholder 11">
            <a:extLst>
              <a:ext uri="{FF2B5EF4-FFF2-40B4-BE49-F238E27FC236}">
                <a16:creationId xmlns:a16="http://schemas.microsoft.com/office/drawing/2014/main" id="{D360C16C-E69B-FDEF-F033-CA9A2E238288}"/>
              </a:ext>
            </a:extLst>
          </p:cNvPr>
          <p:cNvSpPr>
            <a:spLocks noGrp="1"/>
          </p:cNvSpPr>
          <p:nvPr>
            <p:ph type="tbl" sz="quarter" idx="37"/>
          </p:nvPr>
        </p:nvSpPr>
        <p:spPr>
          <a:xfrm>
            <a:off x="5067300" y="404813"/>
            <a:ext cx="6705600" cy="6048375"/>
          </a:xfrm>
        </p:spPr>
        <p:txBody>
          <a:bodyPr/>
          <a:lstStyle>
            <a:lvl1pPr>
              <a:defRPr sz="2400">
                <a:latin typeface="+mn-lt"/>
              </a:defRPr>
            </a:lvl1pPr>
          </a:lstStyle>
          <a:p>
            <a:r>
              <a:rPr lang="en-US"/>
              <a:t>Click icon to add table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Tree>
    <p:extLst>
      <p:ext uri="{BB962C8B-B14F-4D97-AF65-F5344CB8AC3E}">
        <p14:creationId xmlns:p14="http://schemas.microsoft.com/office/powerpoint/2010/main" val="39072198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96A82D-0723-4BA3-0283-9F0D67B0CEF4}"/>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6A20A5FD-BDFB-45F2-E644-E93FB81CA575}"/>
              </a:ext>
              <a:ext uri="{C183D7F6-B498-43B3-948B-1728B52AA6E4}">
                <adec:decorative xmlns:adec="http://schemas.microsoft.com/office/drawing/2017/decorative" val="1"/>
              </a:ext>
            </a:extLst>
          </p:cNvPr>
          <p:cNvCxnSpPr>
            <a:cxnSpLocks/>
          </p:cNvCxnSpPr>
          <p:nvPr userDrawn="1"/>
        </p:nvCxnSpPr>
        <p:spPr>
          <a:xfrm>
            <a:off x="807039" y="1983416"/>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33562" y="433906"/>
            <a:ext cx="10515601"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14302" y="2465535"/>
            <a:ext cx="7303538" cy="3427265"/>
          </a:xfrm>
        </p:spPr>
        <p:txBody>
          <a:bodyPr/>
          <a:lstStyle>
            <a:lvl1pPr marL="283464" indent="-283464">
              <a:lnSpc>
                <a:spcPct val="120000"/>
              </a:lnSpc>
              <a:spcBef>
                <a:spcPts val="1000"/>
              </a:spcBef>
              <a:buClr>
                <a:schemeClr val="accent3"/>
              </a:buClr>
              <a:buFont typeface="Arial" panose="020B0604020202020204" pitchFamily="34" charset="0"/>
              <a:buChar char="•"/>
              <a:defRPr sz="1800" spc="0" baseline="0">
                <a:solidFill>
                  <a:schemeClr val="bg1"/>
                </a:solidFill>
                <a:latin typeface="+mn-lt"/>
              </a:defRPr>
            </a:lvl1pPr>
            <a:lvl2pPr marL="566928" indent="-283464">
              <a:lnSpc>
                <a:spcPct val="120000"/>
              </a:lnSpc>
              <a:spcBef>
                <a:spcPts val="500"/>
              </a:spcBef>
              <a:buClr>
                <a:schemeClr val="accent3"/>
              </a:buClr>
              <a:defRPr sz="1800" spc="0"/>
            </a:lvl2pPr>
            <a:lvl3pPr marL="859536" indent="-283464">
              <a:lnSpc>
                <a:spcPct val="120000"/>
              </a:lnSpc>
              <a:spcBef>
                <a:spcPts val="500"/>
              </a:spcBef>
              <a:buClr>
                <a:schemeClr val="accent3"/>
              </a:buClr>
              <a:defRPr sz="1800" spc="0"/>
            </a:lvl3pPr>
            <a:lvl4pPr marL="1152144">
              <a:lnSpc>
                <a:spcPct val="120000"/>
              </a:lnSpc>
              <a:spcBef>
                <a:spcPts val="500"/>
              </a:spcBef>
              <a:buClr>
                <a:schemeClr val="accent3"/>
              </a:buCl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0" name="Content Placeholder 9">
            <a:extLst>
              <a:ext uri="{FF2B5EF4-FFF2-40B4-BE49-F238E27FC236}">
                <a16:creationId xmlns:a16="http://schemas.microsoft.com/office/drawing/2014/main" id="{4E7FC75E-AA73-003E-D4E3-B1819886AF9C}"/>
              </a:ext>
            </a:extLst>
          </p:cNvPr>
          <p:cNvSpPr>
            <a:spLocks noGrp="1"/>
          </p:cNvSpPr>
          <p:nvPr>
            <p:ph sz="quarter" idx="37" hasCustomPrompt="1"/>
          </p:nvPr>
        </p:nvSpPr>
        <p:spPr>
          <a:xfrm>
            <a:off x="8392160" y="2465388"/>
            <a:ext cx="2856865" cy="3427412"/>
          </a:xfrm>
        </p:spPr>
        <p:txBody>
          <a:bodyPr/>
          <a:lstStyle>
            <a:lvl1pPr marL="0" indent="0">
              <a:lnSpc>
                <a:spcPct val="120000"/>
              </a:lnSpc>
              <a:spcBef>
                <a:spcPts val="1000"/>
              </a:spcBef>
              <a:buFont typeface="Arial" panose="020B0604020202020204" pitchFamily="34" charset="0"/>
              <a:buNone/>
              <a:defRPr sz="1800">
                <a:solidFill>
                  <a:schemeClr val="bg1"/>
                </a:solidFill>
                <a:latin typeface="+mn-lt"/>
              </a:defRPr>
            </a:lvl1pPr>
            <a:lvl2pPr marL="457200" indent="0">
              <a:lnSpc>
                <a:spcPct val="120000"/>
              </a:lnSpc>
              <a:spcBef>
                <a:spcPts val="1000"/>
              </a:spcBef>
              <a:buNone/>
              <a:defRPr sz="1600">
                <a:solidFill>
                  <a:schemeClr val="bg1"/>
                </a:solidFill>
                <a:latin typeface="+mn-lt"/>
              </a:defRPr>
            </a:lvl2pPr>
            <a:lvl3pPr marL="914400" indent="0">
              <a:lnSpc>
                <a:spcPct val="120000"/>
              </a:lnSpc>
              <a:spcBef>
                <a:spcPts val="1000"/>
              </a:spcBef>
              <a:buNone/>
              <a:defRPr sz="1400">
                <a:solidFill>
                  <a:schemeClr val="bg1"/>
                </a:solidFill>
                <a:latin typeface="+mn-lt"/>
              </a:defRPr>
            </a:lvl3pPr>
            <a:lvl4pPr marL="1371600" indent="0">
              <a:lnSpc>
                <a:spcPct val="120000"/>
              </a:lnSpc>
              <a:spcBef>
                <a:spcPts val="1000"/>
              </a:spcBef>
              <a:buNone/>
              <a:defRPr sz="1200">
                <a:solidFill>
                  <a:schemeClr val="bg1"/>
                </a:solidFill>
                <a:latin typeface="+mn-lt"/>
              </a:defRPr>
            </a:lvl4pPr>
            <a:lvl5pPr marL="1828800" indent="0">
              <a:lnSpc>
                <a:spcPct val="120000"/>
              </a:lnSpc>
              <a:spcBef>
                <a:spcPts val="1000"/>
              </a:spcBef>
              <a:buNone/>
              <a:defRPr sz="12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2456119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D51531-1219-2E4B-DCE7-C6FD9D809F0C}"/>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BEC02E56-87A4-158A-F0B0-DB8E9BE3AE5E}"/>
              </a:ext>
              <a:ext uri="{C183D7F6-B498-43B3-948B-1728B52AA6E4}">
                <adec:decorative xmlns:adec="http://schemas.microsoft.com/office/drawing/2017/decorative" val="1"/>
              </a:ext>
            </a:extLst>
          </p:cNvPr>
          <p:cNvCxnSpPr>
            <a:cxnSpLocks/>
          </p:cNvCxnSpPr>
          <p:nvPr userDrawn="1"/>
        </p:nvCxnSpPr>
        <p:spPr>
          <a:xfrm>
            <a:off x="807039" y="1991547"/>
            <a:ext cx="10546763"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643842"/>
            <a:ext cx="10515601" cy="1140849"/>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Table Placeholder 9">
            <a:extLst>
              <a:ext uri="{FF2B5EF4-FFF2-40B4-BE49-F238E27FC236}">
                <a16:creationId xmlns:a16="http://schemas.microsoft.com/office/drawing/2014/main" id="{471D7DE3-05F5-8052-02FA-6EF9717E15BE}"/>
              </a:ext>
            </a:extLst>
          </p:cNvPr>
          <p:cNvSpPr>
            <a:spLocks noGrp="1"/>
          </p:cNvSpPr>
          <p:nvPr>
            <p:ph type="tbl" sz="quarter" idx="13"/>
          </p:nvPr>
        </p:nvSpPr>
        <p:spPr>
          <a:xfrm>
            <a:off x="835025" y="2560638"/>
            <a:ext cx="10515600" cy="3478212"/>
          </a:xfrm>
        </p:spPr>
        <p:txBody>
          <a:bodyPr/>
          <a:lstStyle>
            <a:lvl1pPr>
              <a:defRPr sz="2400">
                <a:latin typeface="+mn-lt"/>
              </a:defRPr>
            </a:lvl1pPr>
          </a:lstStyle>
          <a:p>
            <a:r>
              <a:rPr lang="en-US"/>
              <a:t>Click icon to add table</a:t>
            </a:r>
            <a:endParaRPr lang="en-US" dirty="0"/>
          </a:p>
        </p:txBody>
      </p:sp>
      <p:cxnSp>
        <p:nvCxnSpPr>
          <p:cNvPr id="8" name="Straight Connector 7">
            <a:extLst>
              <a:ext uri="{FF2B5EF4-FFF2-40B4-BE49-F238E27FC236}">
                <a16:creationId xmlns:a16="http://schemas.microsoft.com/office/drawing/2014/main" id="{6468DE94-FC46-A848-7949-ABFEADADEA16}"/>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9F5C3D-E9E6-75E0-BF7D-799B5CFE5ED0}"/>
              </a:ext>
              <a:ext uri="{C183D7F6-B498-43B3-948B-1728B52AA6E4}">
                <adec:decorative xmlns:adec="http://schemas.microsoft.com/office/drawing/2017/decorative" val="1"/>
              </a:ext>
            </a:extLst>
          </p:cNvPr>
          <p:cNvGrpSpPr/>
          <p:nvPr userDrawn="1"/>
        </p:nvGrpSpPr>
        <p:grpSpPr>
          <a:xfrm>
            <a:off x="4575462" y="4137"/>
            <a:ext cx="7616537" cy="6853863"/>
            <a:chOff x="4575462" y="4137"/>
            <a:chExt cx="7616537" cy="6853863"/>
          </a:xfrm>
        </p:grpSpPr>
        <p:grpSp>
          <p:nvGrpSpPr>
            <p:cNvPr id="16" name="Group 15">
              <a:extLst>
                <a:ext uri="{FF2B5EF4-FFF2-40B4-BE49-F238E27FC236}">
                  <a16:creationId xmlns:a16="http://schemas.microsoft.com/office/drawing/2014/main" id="{CDE1D2C2-40C4-6B80-E8C6-B4CE94C23037}"/>
                </a:ext>
              </a:extLst>
            </p:cNvPr>
            <p:cNvGrpSpPr/>
            <p:nvPr/>
          </p:nvGrpSpPr>
          <p:grpSpPr>
            <a:xfrm>
              <a:off x="4575462" y="691665"/>
              <a:ext cx="364018" cy="857035"/>
              <a:chOff x="468157" y="1144246"/>
              <a:chExt cx="364018" cy="857035"/>
            </a:xfrm>
          </p:grpSpPr>
          <p:sp>
            <p:nvSpPr>
              <p:cNvPr id="27" name="Oval 26">
                <a:extLst>
                  <a:ext uri="{FF2B5EF4-FFF2-40B4-BE49-F238E27FC236}">
                    <a16:creationId xmlns:a16="http://schemas.microsoft.com/office/drawing/2014/main" id="{7C904D88-E1BE-F1FA-D405-F55DA966DA84}"/>
                  </a:ext>
                  <a:ext uri="{C183D7F6-B498-43B3-948B-1728B52AA6E4}">
                    <adec:decorative xmlns:adec="http://schemas.microsoft.com/office/drawing/2017/decorative" val="1"/>
                  </a:ext>
                </a:extLst>
              </p:cNvPr>
              <p:cNvSpPr/>
              <p:nvPr/>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8" name="Graphic 12">
                <a:extLst>
                  <a:ext uri="{FF2B5EF4-FFF2-40B4-BE49-F238E27FC236}">
                    <a16:creationId xmlns:a16="http://schemas.microsoft.com/office/drawing/2014/main" id="{1D8F0816-C429-D32E-058B-33405874DFA7}"/>
                  </a:ext>
                  <a:ext uri="{C183D7F6-B498-43B3-948B-1728B52AA6E4}">
                    <adec:decorative xmlns:adec="http://schemas.microsoft.com/office/drawing/2017/decorative" val="1"/>
                  </a:ext>
                </a:extLst>
              </p:cNvPr>
              <p:cNvSpPr/>
              <p:nvPr/>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pic>
          <p:nvPicPr>
            <p:cNvPr id="4" name="Content Placeholder 14">
              <a:extLst>
                <a:ext uri="{FF2B5EF4-FFF2-40B4-BE49-F238E27FC236}">
                  <a16:creationId xmlns:a16="http://schemas.microsoft.com/office/drawing/2014/main" id="{14AC0A97-7D79-3DBE-FB53-A9EBFD806E0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42796" y="4137"/>
              <a:ext cx="5649203" cy="6853863"/>
            </a:xfrm>
            <a:prstGeom prst="rect">
              <a:avLst/>
            </a:prstGeom>
          </p:spPr>
        </p:pic>
      </p:gr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835831" y="173735"/>
            <a:ext cx="4409514" cy="2203704"/>
          </a:xfrm>
        </p:spPr>
        <p:txBody>
          <a:bodyPr anchor="b">
            <a:noAutofit/>
          </a:bodyPr>
          <a:lstStyle>
            <a:lvl1pPr>
              <a:defRPr sz="3200" cap="all" baseline="0">
                <a:solidFill>
                  <a:schemeClr val="accent3"/>
                </a:solidFill>
              </a:defRPr>
            </a:lvl1pPr>
          </a:lstStyle>
          <a:p>
            <a:r>
              <a:rPr lang="en-US" dirty="0"/>
              <a:t>Click to add title</a:t>
            </a:r>
          </a:p>
        </p:txBody>
      </p:sp>
      <p:sp>
        <p:nvSpPr>
          <p:cNvPr id="7" name="Content Placeholder 6">
            <a:extLst>
              <a:ext uri="{FF2B5EF4-FFF2-40B4-BE49-F238E27FC236}">
                <a16:creationId xmlns:a16="http://schemas.microsoft.com/office/drawing/2014/main" id="{0D9D0F3E-69D8-49F3-5D7A-71FDC4E3EEE3}"/>
              </a:ext>
            </a:extLst>
          </p:cNvPr>
          <p:cNvSpPr>
            <a:spLocks noGrp="1"/>
          </p:cNvSpPr>
          <p:nvPr>
            <p:ph sz="quarter" idx="14" hasCustomPrompt="1"/>
          </p:nvPr>
        </p:nvSpPr>
        <p:spPr>
          <a:xfrm>
            <a:off x="831850" y="3079119"/>
            <a:ext cx="4413250" cy="2752725"/>
          </a:xfrm>
        </p:spPr>
        <p:txBody>
          <a:bodyPr/>
          <a:lstStyle>
            <a:lvl1pPr>
              <a:lnSpc>
                <a:spcPct val="120000"/>
              </a:lnSpc>
              <a:spcBef>
                <a:spcPts val="1000"/>
              </a:spcBef>
              <a:defRPr sz="1800">
                <a:solidFill>
                  <a:schemeClr val="bg1"/>
                </a:solidFill>
                <a:latin typeface="+mn-lt"/>
              </a:defRPr>
            </a:lvl1pPr>
            <a:lvl2pPr>
              <a:lnSpc>
                <a:spcPct val="120000"/>
              </a:lnSpc>
              <a:spcBef>
                <a:spcPts val="1000"/>
              </a:spcBef>
              <a:buClr>
                <a:schemeClr val="accent3"/>
              </a:buClr>
              <a:defRPr sz="1600">
                <a:solidFill>
                  <a:schemeClr val="bg1"/>
                </a:solidFill>
                <a:latin typeface="+mn-lt"/>
              </a:defRPr>
            </a:lvl2pPr>
            <a:lvl3pPr>
              <a:lnSpc>
                <a:spcPct val="120000"/>
              </a:lnSpc>
              <a:spcBef>
                <a:spcPts val="1000"/>
              </a:spcBef>
              <a:buClr>
                <a:schemeClr val="accent3"/>
              </a:buClr>
              <a:defRPr sz="1400">
                <a:solidFill>
                  <a:schemeClr val="bg1"/>
                </a:solidFill>
                <a:latin typeface="+mn-lt"/>
              </a:defRPr>
            </a:lvl3pPr>
            <a:lvl4pPr>
              <a:lnSpc>
                <a:spcPct val="120000"/>
              </a:lnSpc>
              <a:spcBef>
                <a:spcPts val="1000"/>
              </a:spcBef>
              <a:buClr>
                <a:schemeClr val="accent3"/>
              </a:buClr>
              <a:defRPr sz="1200">
                <a:solidFill>
                  <a:schemeClr val="bg1"/>
                </a:solidFill>
                <a:latin typeface="+mn-lt"/>
              </a:defRPr>
            </a:lvl4pPr>
            <a:lvl5pPr>
              <a:lnSpc>
                <a:spcPct val="120000"/>
              </a:lnSpc>
              <a:spcBef>
                <a:spcPts val="1000"/>
              </a:spcBef>
              <a:buClr>
                <a:schemeClr val="accent3"/>
              </a:buCl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61CFC792-44F7-2497-E19D-8FB08AFF94F7}"/>
              </a:ext>
              <a:ext uri="{C183D7F6-B498-43B3-948B-1728B52AA6E4}">
                <adec:decorative xmlns:adec="http://schemas.microsoft.com/office/drawing/2017/decorative" val="1"/>
              </a:ext>
            </a:extLst>
          </p:cNvPr>
          <p:cNvCxnSpPr>
            <a:cxnSpLocks/>
          </p:cNvCxnSpPr>
          <p:nvPr userDrawn="1"/>
        </p:nvCxnSpPr>
        <p:spPr>
          <a:xfrm>
            <a:off x="835831" y="2679192"/>
            <a:ext cx="410192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2607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3" y="1821180"/>
            <a:ext cx="12191994" cy="3215641"/>
          </a:xfrm>
        </p:spPr>
        <p:txBody>
          <a:bodyPr lIns="0" rIns="0" bIns="0" anchor="ctr" anchorCtr="0">
            <a:noAutofit/>
          </a:bodyPr>
          <a:lstStyle>
            <a:lvl1pPr algn="ctr">
              <a:defRPr sz="6000" kern="1200" cap="all" spc="300" baseline="0">
                <a:solidFill>
                  <a:schemeClr val="accent3">
                    <a:lumMod val="75000"/>
                  </a:schemeClr>
                </a:solidFill>
              </a:defRPr>
            </a:lvl1pPr>
          </a:lstStyle>
          <a:p>
            <a:r>
              <a:rPr lang="en-US" dirty="0"/>
              <a:t>Click to add title</a:t>
            </a:r>
          </a:p>
        </p:txBody>
      </p:sp>
    </p:spTree>
    <p:extLst>
      <p:ext uri="{BB962C8B-B14F-4D97-AF65-F5344CB8AC3E}">
        <p14:creationId xmlns:p14="http://schemas.microsoft.com/office/powerpoint/2010/main" val="16350451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3">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084D09-1B2D-4EE2-82A7-83196133B801}"/>
              </a:ext>
              <a:ext uri="{C183D7F6-B498-43B3-948B-1728B52AA6E4}">
                <adec:decorative xmlns:adec="http://schemas.microsoft.com/office/drawing/2017/decorative" val="1"/>
              </a:ext>
            </a:extLst>
          </p:cNvPr>
          <p:cNvGrpSpPr/>
          <p:nvPr userDrawn="1"/>
        </p:nvGrpSpPr>
        <p:grpSpPr>
          <a:xfrm>
            <a:off x="0" y="-6350"/>
            <a:ext cx="12185769" cy="6864350"/>
            <a:chOff x="0" y="-6350"/>
            <a:chExt cx="12185769" cy="6864350"/>
          </a:xfrm>
        </p:grpSpPr>
        <p:sp>
          <p:nvSpPr>
            <p:cNvPr id="4" name="Rectangle 3">
              <a:extLst>
                <a:ext uri="{FF2B5EF4-FFF2-40B4-BE49-F238E27FC236}">
                  <a16:creationId xmlns:a16="http://schemas.microsoft.com/office/drawing/2014/main" id="{53860AA6-1B14-DF89-B725-CC444E502028}"/>
                </a:ext>
                <a:ext uri="{C183D7F6-B498-43B3-948B-1728B52AA6E4}">
                  <adec:decorative xmlns:adec="http://schemas.microsoft.com/office/drawing/2017/decorative" val="1"/>
                </a:ext>
              </a:extLst>
            </p:cNvPr>
            <p:cNvSpPr/>
            <p:nvPr/>
          </p:nvSpPr>
          <p:spPr>
            <a:xfrm>
              <a:off x="0" y="-6350"/>
              <a:ext cx="6160393"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Content Placeholder 14">
              <a:extLst>
                <a:ext uri="{FF2B5EF4-FFF2-40B4-BE49-F238E27FC236}">
                  <a16:creationId xmlns:a16="http://schemas.microsoft.com/office/drawing/2014/main" id="{D172E570-D67F-4980-88C2-CF6560C1C193}"/>
                </a:ext>
                <a:ext uri="{C183D7F6-B498-43B3-948B-1728B52AA6E4}">
                  <adec:decorative xmlns:adec="http://schemas.microsoft.com/office/drawing/2017/decorative" val="1"/>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rot="5400000">
              <a:off x="5750267" y="410125"/>
              <a:ext cx="6845628" cy="6025377"/>
            </a:xfrm>
            <a:prstGeom prst="rect">
              <a:avLst/>
            </a:prstGeom>
          </p:spPr>
        </p:pic>
        <p:grpSp>
          <p:nvGrpSpPr>
            <p:cNvPr id="7" name="Group 6">
              <a:extLst>
                <a:ext uri="{FF2B5EF4-FFF2-40B4-BE49-F238E27FC236}">
                  <a16:creationId xmlns:a16="http://schemas.microsoft.com/office/drawing/2014/main" id="{AF90BF68-CF26-6705-CBFD-428BEB787EDB}"/>
                </a:ext>
              </a:extLst>
            </p:cNvPr>
            <p:cNvGrpSpPr/>
            <p:nvPr/>
          </p:nvGrpSpPr>
          <p:grpSpPr>
            <a:xfrm rot="10800000">
              <a:off x="5304704" y="259572"/>
              <a:ext cx="584267" cy="390181"/>
              <a:chOff x="1876516" y="596691"/>
              <a:chExt cx="584267" cy="390181"/>
            </a:xfrm>
          </p:grpSpPr>
          <p:sp>
            <p:nvSpPr>
              <p:cNvPr id="8" name="Oval 7">
                <a:extLst>
                  <a:ext uri="{FF2B5EF4-FFF2-40B4-BE49-F238E27FC236}">
                    <a16:creationId xmlns:a16="http://schemas.microsoft.com/office/drawing/2014/main" id="{1066F635-8DB9-B091-8467-D8F0327217F4}"/>
                  </a:ext>
                  <a:ext uri="{C183D7F6-B498-43B3-948B-1728B52AA6E4}">
                    <adec:decorative xmlns:adec="http://schemas.microsoft.com/office/drawing/2017/decorative" val="1"/>
                  </a:ext>
                </a:extLst>
              </p:cNvPr>
              <p:cNvSpPr/>
              <p:nvPr/>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Graphic 12">
                <a:extLst>
                  <a:ext uri="{FF2B5EF4-FFF2-40B4-BE49-F238E27FC236}">
                    <a16:creationId xmlns:a16="http://schemas.microsoft.com/office/drawing/2014/main" id="{882D2FD3-A05B-400C-6347-115486FFD943}"/>
                  </a:ext>
                  <a:ext uri="{C183D7F6-B498-43B3-948B-1728B52AA6E4}">
                    <adec:decorative xmlns:adec="http://schemas.microsoft.com/office/drawing/2017/decorative" val="1"/>
                  </a:ext>
                </a:extLst>
              </p:cNvPr>
              <p:cNvSpPr/>
              <p:nvPr/>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960459F4-C5B9-4070-46D1-2E7DA3EFBFC9}"/>
              </a:ext>
            </a:extLst>
          </p:cNvPr>
          <p:cNvSpPr>
            <a:spLocks noGrp="1"/>
          </p:cNvSpPr>
          <p:nvPr>
            <p:ph type="title"/>
          </p:nvPr>
        </p:nvSpPr>
        <p:spPr>
          <a:xfrm>
            <a:off x="838201" y="365125"/>
            <a:ext cx="4466502" cy="1936866"/>
          </a:xfrm>
        </p:spPr>
        <p:txBody>
          <a:bodyPr anchor="b"/>
          <a:lstStyle>
            <a:lvl1pPr>
              <a:defRPr sz="3200" cap="all" baseline="0">
                <a:solidFill>
                  <a:schemeClr val="accent3">
                    <a:lumMod val="75000"/>
                  </a:schemeClr>
                </a:solidFill>
              </a:defRPr>
            </a:lvl1pPr>
          </a:lstStyle>
          <a:p>
            <a:r>
              <a:rPr lang="en-US"/>
              <a:t>Click to edit Master title style</a:t>
            </a:r>
            <a:endParaRPr lang="en-US" dirty="0"/>
          </a:p>
        </p:txBody>
      </p:sp>
      <p:cxnSp>
        <p:nvCxnSpPr>
          <p:cNvPr id="5" name="Straight Connector 4">
            <a:extLst>
              <a:ext uri="{FF2B5EF4-FFF2-40B4-BE49-F238E27FC236}">
                <a16:creationId xmlns:a16="http://schemas.microsoft.com/office/drawing/2014/main" id="{34F613B1-323C-4C25-4526-1D3313A7161D}"/>
              </a:ext>
              <a:ext uri="{C183D7F6-B498-43B3-948B-1728B52AA6E4}">
                <adec:decorative xmlns:adec="http://schemas.microsoft.com/office/drawing/2017/decorative" val="1"/>
              </a:ext>
            </a:extLst>
          </p:cNvPr>
          <p:cNvCxnSpPr>
            <a:cxnSpLocks/>
          </p:cNvCxnSpPr>
          <p:nvPr userDrawn="1"/>
        </p:nvCxnSpPr>
        <p:spPr>
          <a:xfrm>
            <a:off x="835831" y="2620500"/>
            <a:ext cx="4471665"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2D2C2143-1936-BBDA-A6A8-40B6DBD16AED}"/>
              </a:ext>
            </a:extLst>
          </p:cNvPr>
          <p:cNvSpPr>
            <a:spLocks noGrp="1"/>
          </p:cNvSpPr>
          <p:nvPr>
            <p:ph sz="quarter" idx="10" hasCustomPrompt="1"/>
          </p:nvPr>
        </p:nvSpPr>
        <p:spPr>
          <a:xfrm>
            <a:off x="838201" y="3097848"/>
            <a:ext cx="4466504" cy="3405187"/>
          </a:xfrm>
        </p:spPr>
        <p:txBody>
          <a:bodyPr/>
          <a:lstStyle>
            <a:lvl1pPr>
              <a:lnSpc>
                <a:spcPct val="120000"/>
              </a:lnSpc>
              <a:spcBef>
                <a:spcPts val="1000"/>
              </a:spcBef>
              <a:spcAft>
                <a:spcPts val="600"/>
              </a:spcAft>
              <a:defRPr sz="1800">
                <a:solidFill>
                  <a:schemeClr val="bg1"/>
                </a:solidFill>
                <a:latin typeface="+mn-lt"/>
              </a:defRPr>
            </a:lvl1pPr>
            <a:lvl2pPr>
              <a:lnSpc>
                <a:spcPct val="120000"/>
              </a:lnSpc>
              <a:spcBef>
                <a:spcPts val="1000"/>
              </a:spcBef>
              <a:spcAft>
                <a:spcPts val="600"/>
              </a:spcAft>
              <a:defRPr sz="1600">
                <a:solidFill>
                  <a:schemeClr val="bg1"/>
                </a:solidFill>
                <a:latin typeface="+mn-lt"/>
              </a:defRPr>
            </a:lvl2pPr>
            <a:lvl3pPr>
              <a:lnSpc>
                <a:spcPct val="120000"/>
              </a:lnSpc>
              <a:spcBef>
                <a:spcPts val="1000"/>
              </a:spcBef>
              <a:spcAft>
                <a:spcPts val="600"/>
              </a:spcAft>
              <a:defRPr sz="1400">
                <a:solidFill>
                  <a:schemeClr val="bg1"/>
                </a:solidFill>
                <a:latin typeface="+mn-lt"/>
              </a:defRPr>
            </a:lvl3pPr>
            <a:lvl4pPr>
              <a:lnSpc>
                <a:spcPct val="120000"/>
              </a:lnSpc>
              <a:spcBef>
                <a:spcPts val="1000"/>
              </a:spcBef>
              <a:spcAft>
                <a:spcPts val="600"/>
              </a:spcAft>
              <a:defRPr sz="1200">
                <a:solidFill>
                  <a:schemeClr val="bg1"/>
                </a:solidFill>
                <a:latin typeface="+mn-lt"/>
              </a:defRPr>
            </a:lvl4pPr>
            <a:lvl5pPr>
              <a:lnSpc>
                <a:spcPct val="120000"/>
              </a:lnSpc>
              <a:spcBef>
                <a:spcPts val="1000"/>
              </a:spcBef>
              <a:spcAft>
                <a:spcPts val="600"/>
              </a:spcAft>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90407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2 column">
    <p:bg>
      <p:bgPr>
        <a:gradFill>
          <a:gsLst>
            <a:gs pos="100000">
              <a:schemeClr val="tx2"/>
            </a:gs>
            <a:gs pos="81000">
              <a:schemeClr val="accent6"/>
            </a:gs>
            <a:gs pos="31000">
              <a:srgbClr val="02090E"/>
            </a:gs>
            <a:gs pos="14000">
              <a:schemeClr val="accent4">
                <a:lumMod val="75000"/>
              </a:schemeClr>
            </a:gs>
            <a:gs pos="0">
              <a:schemeClr val="accent4"/>
            </a:gs>
          </a:gsLst>
          <a:lin ang="126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B5B81B-FCE8-FE9C-8F0A-6488B25F0F6A}"/>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21869" y="579120"/>
            <a:ext cx="11548261" cy="2733306"/>
          </a:xfrm>
        </p:spPr>
        <p:txBody>
          <a:bodyPr anchor="b">
            <a:noAutofit/>
          </a:bodyPr>
          <a:lstStyle>
            <a:lvl1pPr algn="ctr">
              <a:defRPr sz="3200" cap="all" spc="300" baseline="0"/>
            </a:lvl1pPr>
          </a:lstStyle>
          <a:p>
            <a:r>
              <a:rPr lang="en-US" dirty="0"/>
              <a:t>Click to add title</a:t>
            </a:r>
          </a:p>
        </p:txBody>
      </p:sp>
      <p:sp>
        <p:nvSpPr>
          <p:cNvPr id="7" name="Subtitle 2">
            <a:extLst>
              <a:ext uri="{FF2B5EF4-FFF2-40B4-BE49-F238E27FC236}">
                <a16:creationId xmlns:a16="http://schemas.microsoft.com/office/drawing/2014/main" id="{5F877C2F-8190-18D9-5D24-5BD7B05A29F8}"/>
              </a:ext>
            </a:extLst>
          </p:cNvPr>
          <p:cNvSpPr>
            <a:spLocks noGrp="1"/>
          </p:cNvSpPr>
          <p:nvPr>
            <p:ph type="subTitle" idx="1" hasCustomPrompt="1"/>
          </p:nvPr>
        </p:nvSpPr>
        <p:spPr>
          <a:xfrm>
            <a:off x="321868" y="3484615"/>
            <a:ext cx="11562303" cy="2387865"/>
          </a:xfrm>
        </p:spPr>
        <p:txBody>
          <a:bodyPr>
            <a:noAutofit/>
          </a:bodyPr>
          <a:lstStyle>
            <a:lvl1pPr marL="0" indent="0" algn="ctr">
              <a:buNone/>
              <a:defRPr sz="60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868659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64209F-41AB-70E5-1B9E-7490900C59C9}"/>
              </a:ext>
              <a:ext uri="{C183D7F6-B498-43B3-948B-1728B52AA6E4}">
                <adec:decorative xmlns:adec="http://schemas.microsoft.com/office/drawing/2017/decorative" val="1"/>
              </a:ext>
            </a:extLst>
          </p:cNvPr>
          <p:cNvSpPr/>
          <p:nvPr userDrawn="1"/>
        </p:nvSpPr>
        <p:spPr>
          <a:xfrm>
            <a:off x="2" y="1"/>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32D3409-585B-54E2-1DCC-AC58804E4AE7}"/>
              </a:ext>
              <a:ext uri="{C183D7F6-B498-43B3-948B-1728B52AA6E4}">
                <adec:decorative xmlns:adec="http://schemas.microsoft.com/office/drawing/2017/decorative" val="1"/>
              </a:ext>
            </a:extLst>
          </p:cNvPr>
          <p:cNvSpPr/>
          <p:nvPr userDrawn="1"/>
        </p:nvSpPr>
        <p:spPr>
          <a:xfrm>
            <a:off x="1" y="-6350"/>
            <a:ext cx="6096000"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99891" y="511762"/>
            <a:ext cx="4960830" cy="2785158"/>
          </a:xfrm>
        </p:spPr>
        <p:txBody>
          <a:bodyPr anchor="b">
            <a:noAutofit/>
          </a:bodyPr>
          <a:lstStyle>
            <a:lvl1pPr algn="l">
              <a:defRPr sz="2400" cap="all" spc="300" baseline="0"/>
            </a:lvl1pPr>
          </a:lstStyle>
          <a:p>
            <a:r>
              <a:rPr lang="en-US" dirty="0"/>
              <a:t>Click to add title</a:t>
            </a:r>
          </a:p>
        </p:txBody>
      </p:sp>
      <p:sp>
        <p:nvSpPr>
          <p:cNvPr id="8" name="Subtitle 2">
            <a:extLst>
              <a:ext uri="{FF2B5EF4-FFF2-40B4-BE49-F238E27FC236}">
                <a16:creationId xmlns:a16="http://schemas.microsoft.com/office/drawing/2014/main" id="{E47B8A5C-E279-DB0B-E9D3-927417876125}"/>
              </a:ext>
            </a:extLst>
          </p:cNvPr>
          <p:cNvSpPr>
            <a:spLocks noGrp="1"/>
          </p:cNvSpPr>
          <p:nvPr>
            <p:ph type="subTitle" idx="1" hasCustomPrompt="1"/>
          </p:nvPr>
        </p:nvSpPr>
        <p:spPr>
          <a:xfrm>
            <a:off x="802640" y="3484615"/>
            <a:ext cx="4958081" cy="2387865"/>
          </a:xfrm>
        </p:spPr>
        <p:txBody>
          <a:bodyPr>
            <a:noAutofit/>
          </a:bodyPr>
          <a:lstStyle>
            <a:lvl1pPr marL="0" indent="0" algn="l">
              <a:buNone/>
              <a:defRPr sz="32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0" name="Picture Placeholder 9">
            <a:extLst>
              <a:ext uri="{FF2B5EF4-FFF2-40B4-BE49-F238E27FC236}">
                <a16:creationId xmlns:a16="http://schemas.microsoft.com/office/drawing/2014/main" id="{D386C402-C5C5-2A54-C618-62673AD93CB4}"/>
              </a:ext>
            </a:extLst>
          </p:cNvPr>
          <p:cNvSpPr>
            <a:spLocks noGrp="1"/>
          </p:cNvSpPr>
          <p:nvPr>
            <p:ph type="pic" sz="quarter" idx="13"/>
          </p:nvPr>
        </p:nvSpPr>
        <p:spPr>
          <a:xfrm>
            <a:off x="6497638" y="336550"/>
            <a:ext cx="5322887" cy="6184900"/>
          </a:xfrm>
        </p:spPr>
        <p:txBody>
          <a:bodyPr/>
          <a:lstStyle>
            <a:lvl1pPr algn="ctr">
              <a:defRPr sz="2000"/>
            </a:lvl1pPr>
          </a:lstStyle>
          <a:p>
            <a:r>
              <a:rPr lang="en-US"/>
              <a:t>Click icon to add picture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6832185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and 2 column">
    <p:bg>
      <p:bgPr>
        <a:gradFill>
          <a:gsLst>
            <a:gs pos="100000">
              <a:schemeClr val="tx2"/>
            </a:gs>
            <a:gs pos="79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4" name="Content Placeholder 14">
            <a:extLst>
              <a:ext uri="{FF2B5EF4-FFF2-40B4-BE49-F238E27FC236}">
                <a16:creationId xmlns:a16="http://schemas.microsoft.com/office/drawing/2014/main" id="{318CE367-BBCB-F4AB-635F-4C9995EAE35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50"/>
            <a:ext cx="2356339" cy="6853863"/>
          </a:xfrm>
          <a:prstGeom prst="rect">
            <a:avLst/>
          </a:prstGeom>
        </p:spPr>
      </p:pic>
      <p:sp>
        <p:nvSpPr>
          <p:cNvPr id="5" name="Rectangle 4">
            <a:extLst>
              <a:ext uri="{FF2B5EF4-FFF2-40B4-BE49-F238E27FC236}">
                <a16:creationId xmlns:a16="http://schemas.microsoft.com/office/drawing/2014/main" id="{5CE3FBBA-81E2-31F1-EF51-02706B5B5C0A}"/>
              </a:ext>
              <a:ext uri="{C183D7F6-B498-43B3-948B-1728B52AA6E4}">
                <adec:decorative xmlns:adec="http://schemas.microsoft.com/office/drawing/2017/decorative" val="1"/>
              </a:ext>
            </a:extLst>
          </p:cNvPr>
          <p:cNvSpPr/>
          <p:nvPr userDrawn="1"/>
        </p:nvSpPr>
        <p:spPr>
          <a:xfrm>
            <a:off x="2356339" y="-6350"/>
            <a:ext cx="983180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6" name="Straight Connector 5">
            <a:extLst>
              <a:ext uri="{FF2B5EF4-FFF2-40B4-BE49-F238E27FC236}">
                <a16:creationId xmlns:a16="http://schemas.microsoft.com/office/drawing/2014/main" id="{9AD3746D-3CD1-FFA5-0019-AD0C588B1924}"/>
              </a:ext>
              <a:ext uri="{C183D7F6-B498-43B3-948B-1728B52AA6E4}">
                <adec:decorative xmlns:adec="http://schemas.microsoft.com/office/drawing/2017/decorative" val="1"/>
              </a:ext>
            </a:extLst>
          </p:cNvPr>
          <p:cNvCxnSpPr>
            <a:cxnSpLocks/>
          </p:cNvCxnSpPr>
          <p:nvPr userDrawn="1"/>
        </p:nvCxnSpPr>
        <p:spPr>
          <a:xfrm>
            <a:off x="3305669" y="2002443"/>
            <a:ext cx="792211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305669" y="113097"/>
            <a:ext cx="7420819" cy="16563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3" name="Content Placeholder 12">
            <a:extLst>
              <a:ext uri="{FF2B5EF4-FFF2-40B4-BE49-F238E27FC236}">
                <a16:creationId xmlns:a16="http://schemas.microsoft.com/office/drawing/2014/main" id="{B9624CF4-7769-4663-3361-39136F5E20C8}"/>
              </a:ext>
            </a:extLst>
          </p:cNvPr>
          <p:cNvSpPr>
            <a:spLocks noGrp="1"/>
          </p:cNvSpPr>
          <p:nvPr>
            <p:ph sz="quarter" idx="31" hasCustomPrompt="1"/>
          </p:nvPr>
        </p:nvSpPr>
        <p:spPr>
          <a:xfrm>
            <a:off x="3305669" y="2470150"/>
            <a:ext cx="7420819" cy="3676649"/>
          </a:xfrm>
        </p:spPr>
        <p:txBody>
          <a:bodyPr/>
          <a:lstStyle>
            <a:lvl1pPr marL="285750" indent="-285750">
              <a:lnSpc>
                <a:spcPct val="120000"/>
              </a:lnSpc>
              <a:spcBef>
                <a:spcPts val="1000"/>
              </a:spcBef>
              <a:spcAft>
                <a:spcPts val="600"/>
              </a:spcAft>
              <a:buClr>
                <a:schemeClr val="accent3"/>
              </a:buClr>
              <a:buFont typeface="Arial" panose="020B0604020202020204" pitchFamily="34" charset="0"/>
              <a:buChar char="•"/>
              <a:defRPr sz="1800">
                <a:solidFill>
                  <a:schemeClr val="bg1"/>
                </a:solidFill>
                <a:latin typeface="+mn-lt"/>
              </a:defRPr>
            </a:lvl1pPr>
            <a:lvl2pPr marL="800100" indent="-342900">
              <a:lnSpc>
                <a:spcPct val="120000"/>
              </a:lnSpc>
              <a:spcBef>
                <a:spcPts val="1000"/>
              </a:spcBef>
              <a:spcAft>
                <a:spcPts val="600"/>
              </a:spcAft>
              <a:buClr>
                <a:schemeClr val="accent3"/>
              </a:buClr>
              <a:buFont typeface="Arial" panose="020B0604020202020204" pitchFamily="34" charset="0"/>
              <a:buChar char="•"/>
              <a:defRPr sz="1600">
                <a:solidFill>
                  <a:schemeClr val="bg1"/>
                </a:solidFill>
                <a:latin typeface="+mn-lt"/>
              </a:defRPr>
            </a:lvl2pPr>
            <a:lvl3pPr marL="1257300" indent="-342900">
              <a:lnSpc>
                <a:spcPct val="120000"/>
              </a:lnSpc>
              <a:spcBef>
                <a:spcPts val="1000"/>
              </a:spcBef>
              <a:spcAft>
                <a:spcPts val="600"/>
              </a:spcAft>
              <a:buClr>
                <a:schemeClr val="accent3"/>
              </a:buClr>
              <a:buFont typeface="Arial" panose="020B0604020202020204" pitchFamily="34" charset="0"/>
              <a:buChar char="•"/>
              <a:defRPr sz="1400">
                <a:solidFill>
                  <a:schemeClr val="bg1"/>
                </a:solidFill>
                <a:latin typeface="+mn-lt"/>
              </a:defRPr>
            </a:lvl3pPr>
            <a:lvl4pPr marL="16573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4pPr>
            <a:lvl5pPr marL="21145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0280267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61F2FA-20C7-5447-C138-CE2CA1867FE7}"/>
              </a:ext>
              <a:ext uri="{C183D7F6-B498-43B3-948B-1728B52AA6E4}">
                <adec:decorative xmlns:adec="http://schemas.microsoft.com/office/drawing/2017/decorative" val="1"/>
              </a:ext>
            </a:extLst>
          </p:cNvPr>
          <p:cNvGrpSpPr/>
          <p:nvPr userDrawn="1"/>
        </p:nvGrpSpPr>
        <p:grpSpPr>
          <a:xfrm>
            <a:off x="3" y="2"/>
            <a:ext cx="12191997" cy="6857998"/>
            <a:chOff x="3" y="2"/>
            <a:chExt cx="12191997" cy="6857998"/>
          </a:xfrm>
        </p:grpSpPr>
        <p:sp>
          <p:nvSpPr>
            <p:cNvPr id="21" name="Rectangle 20">
              <a:extLst>
                <a:ext uri="{FF2B5EF4-FFF2-40B4-BE49-F238E27FC236}">
                  <a16:creationId xmlns:a16="http://schemas.microsoft.com/office/drawing/2014/main" id="{DFEDD626-82E4-71C6-25F1-CDA46B7B3F39}"/>
                </a:ext>
              </a:extLst>
            </p:cNvPr>
            <p:cNvSpPr/>
            <p:nvPr/>
          </p:nvSpPr>
          <p:spPr>
            <a:xfrm>
              <a:off x="3" y="2"/>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CDC952AF-CE06-54F7-CB4A-1722F90AC3DF}"/>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2"/>
              <a:ext cx="12191994" cy="6857996"/>
            </a:xfrm>
            <a:prstGeom prst="rect">
              <a:avLst/>
            </a:prstGeom>
          </p:spPr>
        </p:pic>
        <p:grpSp>
          <p:nvGrpSpPr>
            <p:cNvPr id="11" name="Group 10">
              <a:extLst>
                <a:ext uri="{FF2B5EF4-FFF2-40B4-BE49-F238E27FC236}">
                  <a16:creationId xmlns:a16="http://schemas.microsoft.com/office/drawing/2014/main" id="{6E6EDFF3-843B-AAE9-DB73-423142606F52}"/>
                </a:ext>
              </a:extLst>
            </p:cNvPr>
            <p:cNvGrpSpPr/>
            <p:nvPr/>
          </p:nvGrpSpPr>
          <p:grpSpPr>
            <a:xfrm rot="5400000">
              <a:off x="1645776" y="1222395"/>
              <a:ext cx="431603" cy="412684"/>
              <a:chOff x="1870859" y="869908"/>
              <a:chExt cx="431603" cy="412684"/>
            </a:xfrm>
          </p:grpSpPr>
          <p:sp>
            <p:nvSpPr>
              <p:cNvPr id="12" name="Graphic 15">
                <a:extLst>
                  <a:ext uri="{FF2B5EF4-FFF2-40B4-BE49-F238E27FC236}">
                    <a16:creationId xmlns:a16="http://schemas.microsoft.com/office/drawing/2014/main" id="{312F4F85-6C79-201D-E20D-64CD4728E4C8}"/>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01D71DAD-ECC6-A850-88E4-A4EDCF494A24}"/>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14" name="Group 13">
              <a:extLst>
                <a:ext uri="{FF2B5EF4-FFF2-40B4-BE49-F238E27FC236}">
                  <a16:creationId xmlns:a16="http://schemas.microsoft.com/office/drawing/2014/main" id="{C632CC6D-6024-2368-8EBA-4B7A2D6428BC}"/>
                </a:ext>
              </a:extLst>
            </p:cNvPr>
            <p:cNvGrpSpPr/>
            <p:nvPr/>
          </p:nvGrpSpPr>
          <p:grpSpPr>
            <a:xfrm rot="20626702">
              <a:off x="10248169" y="5448942"/>
              <a:ext cx="431603" cy="412684"/>
              <a:chOff x="1870859" y="869908"/>
              <a:chExt cx="431603" cy="412684"/>
            </a:xfrm>
          </p:grpSpPr>
          <p:sp>
            <p:nvSpPr>
              <p:cNvPr id="6" name="Graphic 15">
                <a:extLst>
                  <a:ext uri="{FF2B5EF4-FFF2-40B4-BE49-F238E27FC236}">
                    <a16:creationId xmlns:a16="http://schemas.microsoft.com/office/drawing/2014/main" id="{B05BE7BE-7D54-A09B-8A67-6B28CF6BB6C0}"/>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7" name="Graphic 12">
                <a:extLst>
                  <a:ext uri="{FF2B5EF4-FFF2-40B4-BE49-F238E27FC236}">
                    <a16:creationId xmlns:a16="http://schemas.microsoft.com/office/drawing/2014/main" id="{258346A9-F75C-6704-EEED-CF7A8A0F8010}"/>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782CC39D-03B1-4933-F236-462B5862EBEC}"/>
              </a:ext>
            </a:extLst>
          </p:cNvPr>
          <p:cNvSpPr>
            <a:spLocks noGrp="1"/>
          </p:cNvSpPr>
          <p:nvPr>
            <p:ph type="title"/>
          </p:nvPr>
        </p:nvSpPr>
        <p:spPr>
          <a:xfrm>
            <a:off x="2932448" y="264160"/>
            <a:ext cx="6327105" cy="3373973"/>
          </a:xfrm>
        </p:spPr>
        <p:txBody>
          <a:bodyPr anchor="b"/>
          <a:lstStyle>
            <a:lvl1pPr algn="ctr">
              <a:defRPr sz="3200" cap="all" spc="600" baseline="0">
                <a:solidFill>
                  <a:schemeClr val="accent3">
                    <a:lumMod val="75000"/>
                  </a:schemeClr>
                </a:solidFill>
              </a:defRPr>
            </a:lvl1pPr>
          </a:lstStyle>
          <a:p>
            <a:r>
              <a:rPr lang="en-US"/>
              <a:t>Click to edit Master title style</a:t>
            </a:r>
            <a:endParaRPr lang="en-US" dirty="0"/>
          </a:p>
        </p:txBody>
      </p:sp>
      <p:sp>
        <p:nvSpPr>
          <p:cNvPr id="5" name="Subtitle 2">
            <a:extLst>
              <a:ext uri="{FF2B5EF4-FFF2-40B4-BE49-F238E27FC236}">
                <a16:creationId xmlns:a16="http://schemas.microsoft.com/office/drawing/2014/main" id="{F711CA51-49DC-62CA-F147-F286B1C9DBD9}"/>
              </a:ext>
            </a:extLst>
          </p:cNvPr>
          <p:cNvSpPr>
            <a:spLocks noGrp="1"/>
          </p:cNvSpPr>
          <p:nvPr>
            <p:ph type="subTitle" idx="1" hasCustomPrompt="1"/>
          </p:nvPr>
        </p:nvSpPr>
        <p:spPr>
          <a:xfrm>
            <a:off x="2932448" y="3962135"/>
            <a:ext cx="6327105" cy="2653771"/>
          </a:xfrm>
        </p:spPr>
        <p:txBody>
          <a:bodyPr>
            <a:noAutofit/>
          </a:bodyPr>
          <a:lstStyle>
            <a:lvl1pPr marL="0" indent="0" algn="ctr">
              <a:buNone/>
              <a:defRPr sz="1800" b="0" i="0" cap="all" spc="300" baseline="0">
                <a:solidFill>
                  <a:schemeClr val="bg1"/>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1183414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C7D5518-914C-92E3-E9EC-26752C9F05AD}"/>
              </a:ext>
              <a:ext uri="{C183D7F6-B498-43B3-948B-1728B52AA6E4}">
                <adec:decorative xmlns:adec="http://schemas.microsoft.com/office/drawing/2017/decorative" val="1"/>
              </a:ext>
            </a:extLst>
          </p:cNvPr>
          <p:cNvGrpSpPr/>
          <p:nvPr userDrawn="1"/>
        </p:nvGrpSpPr>
        <p:grpSpPr>
          <a:xfrm>
            <a:off x="-1" y="-6350"/>
            <a:ext cx="12192000" cy="6864350"/>
            <a:chOff x="-1" y="-6350"/>
            <a:chExt cx="12192000" cy="6864350"/>
          </a:xfrm>
        </p:grpSpPr>
        <p:sp>
          <p:nvSpPr>
            <p:cNvPr id="4" name="Rectangle 3">
              <a:extLst>
                <a:ext uri="{FF2B5EF4-FFF2-40B4-BE49-F238E27FC236}">
                  <a16:creationId xmlns:a16="http://schemas.microsoft.com/office/drawing/2014/main" id="{C82D0B82-F74C-65EF-3BF6-8EEA16F36B7D}"/>
                </a:ext>
                <a:ext uri="{C183D7F6-B498-43B3-948B-1728B52AA6E4}">
                  <adec:decorative xmlns:adec="http://schemas.microsoft.com/office/drawing/2017/decorative" val="1"/>
                </a:ext>
              </a:extLst>
            </p:cNvPr>
            <p:cNvSpPr/>
            <p:nvPr/>
          </p:nvSpPr>
          <p:spPr>
            <a:xfrm>
              <a:off x="1428750" y="-6350"/>
              <a:ext cx="10763249"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Picture 5" descr="A blue and purple spiral&#10;&#10;Description automatically generated">
              <a:extLst>
                <a:ext uri="{FF2B5EF4-FFF2-40B4-BE49-F238E27FC236}">
                  <a16:creationId xmlns:a16="http://schemas.microsoft.com/office/drawing/2014/main" id="{44E12326-9CF4-38EC-1BAF-1F994F2208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93"/>
            <a:stretch/>
          </p:blipFill>
          <p:spPr>
            <a:xfrm flipH="1">
              <a:off x="-1" y="0"/>
              <a:ext cx="1428751" cy="6858000"/>
            </a:xfrm>
            <a:prstGeom prst="rect">
              <a:avLst/>
            </a:prstGeom>
          </p:spPr>
        </p:pic>
        <p:grpSp>
          <p:nvGrpSpPr>
            <p:cNvPr id="7" name="Group 6">
              <a:extLst>
                <a:ext uri="{FF2B5EF4-FFF2-40B4-BE49-F238E27FC236}">
                  <a16:creationId xmlns:a16="http://schemas.microsoft.com/office/drawing/2014/main" id="{AD5C1D9C-B114-FC6A-9213-7287D39EAD9F}"/>
                </a:ext>
              </a:extLst>
            </p:cNvPr>
            <p:cNvGrpSpPr/>
            <p:nvPr/>
          </p:nvGrpSpPr>
          <p:grpSpPr>
            <a:xfrm>
              <a:off x="10649689" y="4382998"/>
              <a:ext cx="754139" cy="1865729"/>
              <a:chOff x="653351" y="2693558"/>
              <a:chExt cx="754139" cy="1865729"/>
            </a:xfrm>
          </p:grpSpPr>
          <p:sp>
            <p:nvSpPr>
              <p:cNvPr id="11" name="Graphic 15">
                <a:extLst>
                  <a:ext uri="{FF2B5EF4-FFF2-40B4-BE49-F238E27FC236}">
                    <a16:creationId xmlns:a16="http://schemas.microsoft.com/office/drawing/2014/main" id="{2BC89B10-C93E-8CE5-73B3-F6049168C313}"/>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9DB2AA2-9661-AC91-932D-2F1BEC47BD8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86C9AC9B-3792-E880-03FE-D46FB046AB6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8" name="Group 7">
              <a:extLst>
                <a:ext uri="{FF2B5EF4-FFF2-40B4-BE49-F238E27FC236}">
                  <a16:creationId xmlns:a16="http://schemas.microsoft.com/office/drawing/2014/main" id="{1142A133-65D6-D958-C0CD-E8D45B9BD7BB}"/>
                </a:ext>
              </a:extLst>
            </p:cNvPr>
            <p:cNvGrpSpPr/>
            <p:nvPr/>
          </p:nvGrpSpPr>
          <p:grpSpPr>
            <a:xfrm>
              <a:off x="1870859" y="869908"/>
              <a:ext cx="431603" cy="412684"/>
              <a:chOff x="1870859" y="869908"/>
              <a:chExt cx="431603" cy="412684"/>
            </a:xfrm>
          </p:grpSpPr>
          <p:sp>
            <p:nvSpPr>
              <p:cNvPr id="9" name="Graphic 15">
                <a:extLst>
                  <a:ext uri="{FF2B5EF4-FFF2-40B4-BE49-F238E27FC236}">
                    <a16:creationId xmlns:a16="http://schemas.microsoft.com/office/drawing/2014/main" id="{A746B023-387D-4EAC-052B-60F131E6E707}"/>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0" name="Graphic 12">
                <a:extLst>
                  <a:ext uri="{FF2B5EF4-FFF2-40B4-BE49-F238E27FC236}">
                    <a16:creationId xmlns:a16="http://schemas.microsoft.com/office/drawing/2014/main" id="{20760125-21CF-A296-3EA7-3C6C0E9BCB2F}"/>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cxnSp>
        <p:nvCxnSpPr>
          <p:cNvPr id="14" name="Straight Connector 13">
            <a:extLst>
              <a:ext uri="{FF2B5EF4-FFF2-40B4-BE49-F238E27FC236}">
                <a16:creationId xmlns:a16="http://schemas.microsoft.com/office/drawing/2014/main" id="{7F851D11-41E3-33F2-CBA6-B2A9A5A2A517}"/>
              </a:ext>
              <a:ext uri="{C183D7F6-B498-43B3-948B-1728B52AA6E4}">
                <adec:decorative xmlns:adec="http://schemas.microsoft.com/office/drawing/2017/decorative" val="1"/>
              </a:ext>
            </a:extLst>
          </p:cNvPr>
          <p:cNvCxnSpPr>
            <a:cxnSpLocks/>
          </p:cNvCxnSpPr>
          <p:nvPr userDrawn="1"/>
        </p:nvCxnSpPr>
        <p:spPr>
          <a:xfrm>
            <a:off x="2369139" y="2002443"/>
            <a:ext cx="88735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2399620" y="162560"/>
            <a:ext cx="8843050" cy="16169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2373002" y="2474811"/>
            <a:ext cx="4015098"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21" name="Content Placeholder 4">
            <a:extLst>
              <a:ext uri="{FF2B5EF4-FFF2-40B4-BE49-F238E27FC236}">
                <a16:creationId xmlns:a16="http://schemas.microsoft.com/office/drawing/2014/main" id="{D77F99A7-26FA-422E-43E9-C76B4A56E44A}"/>
              </a:ext>
            </a:extLst>
          </p:cNvPr>
          <p:cNvSpPr>
            <a:spLocks noGrp="1"/>
          </p:cNvSpPr>
          <p:nvPr>
            <p:ph sz="quarter" idx="36" hasCustomPrompt="1"/>
          </p:nvPr>
        </p:nvSpPr>
        <p:spPr>
          <a:xfrm>
            <a:off x="6995159" y="2474811"/>
            <a:ext cx="4227332"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2758284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7247A-846A-F316-B494-69B42CBF34DD}"/>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884B3AF6-983E-0901-0045-6CDF4E93E1BA}"/>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C5B7647-403E-A66E-6CF4-0D3A99AA5154}"/>
              </a:ext>
              <a:ext uri="{C183D7F6-B498-43B3-948B-1728B52AA6E4}">
                <adec:decorative xmlns:adec="http://schemas.microsoft.com/office/drawing/2017/decorative" val="1"/>
              </a:ext>
            </a:extLst>
          </p:cNvPr>
          <p:cNvGrpSpPr/>
          <p:nvPr userDrawn="1"/>
        </p:nvGrpSpPr>
        <p:grpSpPr>
          <a:xfrm rot="10800000" flipH="1">
            <a:off x="10488530" y="4210019"/>
            <a:ext cx="754139" cy="1865729"/>
            <a:chOff x="653351" y="2693558"/>
            <a:chExt cx="754139" cy="1865729"/>
          </a:xfrm>
        </p:grpSpPr>
        <p:sp>
          <p:nvSpPr>
            <p:cNvPr id="10" name="Graphic 15">
              <a:extLst>
                <a:ext uri="{FF2B5EF4-FFF2-40B4-BE49-F238E27FC236}">
                  <a16:creationId xmlns:a16="http://schemas.microsoft.com/office/drawing/2014/main" id="{E48E731E-FEF1-9C59-64B0-9CB6E8853912}"/>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1" name="Graphic 12">
              <a:extLst>
                <a:ext uri="{FF2B5EF4-FFF2-40B4-BE49-F238E27FC236}">
                  <a16:creationId xmlns:a16="http://schemas.microsoft.com/office/drawing/2014/main" id="{AFE83BB3-4D12-8E20-CA93-1834D7F0A43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EB1D810-BC05-6C0E-0DE4-3604EBAADCC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41680" y="430482"/>
            <a:ext cx="10500989"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807038" y="2465539"/>
            <a:ext cx="3774587" cy="3723753"/>
          </a:xfrm>
        </p:spPr>
        <p:txBody>
          <a:bodyPr/>
          <a:lstStyle>
            <a:lvl1pPr marL="342900" indent="-342900">
              <a:lnSpc>
                <a:spcPct val="120000"/>
              </a:lnSpc>
              <a:spcBef>
                <a:spcPts val="1000"/>
              </a:spcBef>
              <a:buClr>
                <a:schemeClr val="accent3">
                  <a:lumMod val="75000"/>
                </a:schemeClr>
              </a:buClr>
              <a:buFont typeface="+mj-lt"/>
              <a:buAutoNum type="arabicPeriod"/>
              <a:defRPr sz="1800" spc="0" baseline="0">
                <a:solidFill>
                  <a:schemeClr val="bg1"/>
                </a:solidFill>
                <a:latin typeface="+mn-lt"/>
              </a:defRPr>
            </a:lvl1pPr>
            <a:lvl2pPr marL="626364" indent="-342900">
              <a:lnSpc>
                <a:spcPct val="120000"/>
              </a:lnSpc>
              <a:spcBef>
                <a:spcPts val="1000"/>
              </a:spcBef>
              <a:buClr>
                <a:schemeClr val="accent3">
                  <a:lumMod val="75000"/>
                </a:schemeClr>
              </a:buClr>
              <a:buFont typeface="+mj-lt"/>
              <a:buAutoNum type="alphaLcPeriod"/>
              <a:defRPr sz="1800" spc="0">
                <a:solidFill>
                  <a:schemeClr val="bg1"/>
                </a:solidFill>
                <a:latin typeface="+mn-lt"/>
              </a:defRPr>
            </a:lvl2pPr>
            <a:lvl3pPr marL="918972" indent="-342900">
              <a:lnSpc>
                <a:spcPct val="120000"/>
              </a:lnSpc>
              <a:spcBef>
                <a:spcPts val="1000"/>
              </a:spcBef>
              <a:buClr>
                <a:schemeClr val="accent3">
                  <a:lumMod val="75000"/>
                </a:schemeClr>
              </a:buClr>
              <a:buFont typeface="+mj-lt"/>
              <a:buAutoNum type="arabicParenR"/>
              <a:defRPr sz="1800" spc="0">
                <a:solidFill>
                  <a:schemeClr val="bg1"/>
                </a:solidFill>
                <a:latin typeface="+mn-lt"/>
              </a:defRPr>
            </a:lvl3pPr>
            <a:lvl4pPr marL="1209294" indent="-342900">
              <a:lnSpc>
                <a:spcPct val="120000"/>
              </a:lnSpc>
              <a:spcBef>
                <a:spcPts val="1000"/>
              </a:spcBef>
              <a:buClr>
                <a:schemeClr val="accent3">
                  <a:lumMod val="75000"/>
                </a:schemeClr>
              </a:buClr>
              <a:buFont typeface="+mj-lt"/>
              <a:buAutoNum type="alphaLcParen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4927600" y="2465539"/>
            <a:ext cx="6315069" cy="3723753"/>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9662227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79" r:id="rId2"/>
    <p:sldLayoutId id="2147483669" r:id="rId3"/>
    <p:sldLayoutId id="2147483672" r:id="rId4"/>
    <p:sldLayoutId id="2147483673" r:id="rId5"/>
    <p:sldLayoutId id="2147483674" r:id="rId6"/>
    <p:sldLayoutId id="2147483671" r:id="rId7"/>
    <p:sldLayoutId id="2147483675" r:id="rId8"/>
    <p:sldLayoutId id="2147483676" r:id="rId9"/>
    <p:sldLayoutId id="2147483670" r:id="rId10"/>
    <p:sldLayoutId id="2147483677" r:id="rId11"/>
    <p:sldLayoutId id="2147483678" r:id="rId12"/>
    <p:sldLayoutId id="2147483664" r:id="rId13"/>
    <p:sldLayoutId id="2147483663" r:id="rId14"/>
  </p:sldLayoutIdLst>
  <p:hf hdr="0" ftr="0" dt="0"/>
  <p:txStyles>
    <p:titleStyle>
      <a:lvl1pPr algn="l" defTabSz="914400" rtl="0" eaLnBrk="1" latinLnBrk="0" hangingPunct="1">
        <a:lnSpc>
          <a:spcPct val="90000"/>
        </a:lnSpc>
        <a:spcBef>
          <a:spcPct val="0"/>
        </a:spcBef>
        <a:buNone/>
        <a:defRPr sz="4400" kern="1200" spc="300" baseline="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Sai-indu/Phishing-Website-Detection" TargetMode="External"/><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97874EA-2F67-60CD-631F-5A787057F8CE}"/>
              </a:ext>
            </a:extLst>
          </p:cNvPr>
          <p:cNvSpPr>
            <a:spLocks noGrp="1"/>
          </p:cNvSpPr>
          <p:nvPr>
            <p:ph type="title"/>
          </p:nvPr>
        </p:nvSpPr>
        <p:spPr>
          <a:xfrm>
            <a:off x="0" y="580734"/>
            <a:ext cx="12191998" cy="2492109"/>
          </a:xfrm>
        </p:spPr>
        <p:txBody>
          <a:bodyPr anchor="b"/>
          <a:lstStyle/>
          <a:p>
            <a:pPr>
              <a:lnSpc>
                <a:spcPct val="100000"/>
              </a:lnSpc>
            </a:pPr>
            <a:r>
              <a:rPr lang="en-US" sz="3600" dirty="0"/>
              <a:t>Code B - Data Science Integrated          Internship Project</a:t>
            </a:r>
            <a:br>
              <a:rPr lang="en-US" sz="3600" dirty="0"/>
            </a:br>
            <a:r>
              <a:rPr lang="en-US" sz="3600" dirty="0"/>
              <a:t>         </a:t>
            </a:r>
            <a:br>
              <a:rPr lang="en-US" sz="3600" dirty="0"/>
            </a:br>
            <a:r>
              <a:rPr lang="en-US" sz="3600" dirty="0"/>
              <a:t>            </a:t>
            </a:r>
            <a:r>
              <a:rPr lang="en-US" sz="2800" dirty="0"/>
              <a:t>DETECTING THE UNDETECTABLE</a:t>
            </a:r>
            <a:endParaRPr lang="en-US" sz="3600" dirty="0"/>
          </a:p>
        </p:txBody>
      </p:sp>
      <p:sp>
        <p:nvSpPr>
          <p:cNvPr id="7" name="Subtitle 6">
            <a:extLst>
              <a:ext uri="{FF2B5EF4-FFF2-40B4-BE49-F238E27FC236}">
                <a16:creationId xmlns:a16="http://schemas.microsoft.com/office/drawing/2014/main" id="{A6CAB4B2-99F9-1062-603C-F1D9317AF564}"/>
              </a:ext>
            </a:extLst>
          </p:cNvPr>
          <p:cNvSpPr>
            <a:spLocks noGrp="1"/>
          </p:cNvSpPr>
          <p:nvPr>
            <p:ph type="subTitle" idx="1"/>
          </p:nvPr>
        </p:nvSpPr>
        <p:spPr>
          <a:xfrm>
            <a:off x="2636892" y="3429000"/>
            <a:ext cx="8335908" cy="1495906"/>
          </a:xfrm>
        </p:spPr>
        <p:txBody>
          <a:bodyPr>
            <a:normAutofit/>
          </a:bodyPr>
          <a:lstStyle/>
          <a:p>
            <a:r>
              <a:rPr lang="en-US" dirty="0"/>
              <a:t>Phishing Website Detection using Machine Learning Techniques</a:t>
            </a:r>
          </a:p>
          <a:p>
            <a:endParaRPr lang="en-US" sz="1600" dirty="0"/>
          </a:p>
        </p:txBody>
      </p:sp>
      <p:sp>
        <p:nvSpPr>
          <p:cNvPr id="8" name="TextBox 7">
            <a:extLst>
              <a:ext uri="{FF2B5EF4-FFF2-40B4-BE49-F238E27FC236}">
                <a16:creationId xmlns:a16="http://schemas.microsoft.com/office/drawing/2014/main" id="{4EE4ABCC-7726-96CA-6322-6042A6744D9A}"/>
              </a:ext>
            </a:extLst>
          </p:cNvPr>
          <p:cNvSpPr txBox="1"/>
          <p:nvPr/>
        </p:nvSpPr>
        <p:spPr>
          <a:xfrm>
            <a:off x="8153354" y="5529759"/>
            <a:ext cx="3775588" cy="523220"/>
          </a:xfrm>
          <a:prstGeom prst="rect">
            <a:avLst/>
          </a:prstGeom>
          <a:noFill/>
        </p:spPr>
        <p:txBody>
          <a:bodyPr wrap="square" rtlCol="0">
            <a:spAutoFit/>
          </a:bodyPr>
          <a:lstStyle/>
          <a:p>
            <a:r>
              <a:rPr lang="en-IN" sz="2800" dirty="0">
                <a:solidFill>
                  <a:schemeClr val="accent3">
                    <a:lumMod val="60000"/>
                    <a:lumOff val="40000"/>
                  </a:schemeClr>
                </a:solidFill>
              </a:rPr>
              <a:t>Indumathi Rajendran</a:t>
            </a:r>
          </a:p>
        </p:txBody>
      </p:sp>
    </p:spTree>
    <p:extLst>
      <p:ext uri="{BB962C8B-B14F-4D97-AF65-F5344CB8AC3E}">
        <p14:creationId xmlns:p14="http://schemas.microsoft.com/office/powerpoint/2010/main" val="249803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barn(inVertical)">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 grpId="0"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368A6-B09A-A295-C3D4-125395039746}"/>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6CE8868-C15E-C1E6-E642-6510B16D471A}"/>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10</a:t>
            </a:fld>
            <a:endParaRPr lang="en-US" dirty="0"/>
          </a:p>
        </p:txBody>
      </p:sp>
      <p:sp>
        <p:nvSpPr>
          <p:cNvPr id="9" name="Title 4">
            <a:extLst>
              <a:ext uri="{FF2B5EF4-FFF2-40B4-BE49-F238E27FC236}">
                <a16:creationId xmlns:a16="http://schemas.microsoft.com/office/drawing/2014/main" id="{45738C7C-FA2A-9106-B3FE-66F82275B0BB}"/>
              </a:ext>
            </a:extLst>
          </p:cNvPr>
          <p:cNvSpPr txBox="1">
            <a:spLocks/>
          </p:cNvSpPr>
          <p:nvPr/>
        </p:nvSpPr>
        <p:spPr>
          <a:xfrm>
            <a:off x="767443" y="343948"/>
            <a:ext cx="10695214" cy="1116141"/>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3200" kern="1200" cap="all" spc="300" baseline="0">
                <a:solidFill>
                  <a:schemeClr val="bg1"/>
                </a:solidFill>
                <a:latin typeface="+mj-lt"/>
                <a:ea typeface="+mj-ea"/>
                <a:cs typeface="Biome" panose="020B0503030204020804" pitchFamily="34" charset="0"/>
              </a:defRPr>
            </a:lvl1pPr>
          </a:lstStyle>
          <a:p>
            <a:r>
              <a:rPr lang="en-US" sz="4000" dirty="0">
                <a:solidFill>
                  <a:schemeClr val="accent3">
                    <a:lumMod val="75000"/>
                  </a:schemeClr>
                </a:solidFill>
              </a:rPr>
              <a:t>Potential Solutions and Mitigation Strategies </a:t>
            </a:r>
            <a:endParaRPr lang="en-IN" sz="4000" dirty="0">
              <a:solidFill>
                <a:schemeClr val="accent3">
                  <a:lumMod val="75000"/>
                </a:schemeClr>
              </a:solidFill>
            </a:endParaRPr>
          </a:p>
        </p:txBody>
      </p:sp>
      <p:sp>
        <p:nvSpPr>
          <p:cNvPr id="10" name="TextBox 9">
            <a:extLst>
              <a:ext uri="{FF2B5EF4-FFF2-40B4-BE49-F238E27FC236}">
                <a16:creationId xmlns:a16="http://schemas.microsoft.com/office/drawing/2014/main" id="{1E9E3BA6-5A25-F0E1-0852-51E1D8113825}"/>
              </a:ext>
            </a:extLst>
          </p:cNvPr>
          <p:cNvSpPr txBox="1"/>
          <p:nvPr/>
        </p:nvSpPr>
        <p:spPr>
          <a:xfrm>
            <a:off x="515773" y="1463803"/>
            <a:ext cx="11212036" cy="5386090"/>
          </a:xfrm>
          <a:prstGeom prst="rect">
            <a:avLst/>
          </a:prstGeom>
          <a:noFill/>
        </p:spPr>
        <p:txBody>
          <a:bodyPr wrap="square">
            <a:spAutoFit/>
          </a:bodyPr>
          <a:lstStyle/>
          <a:p>
            <a:pPr algn="l"/>
            <a:endParaRPr lang="en-IN" sz="1400" b="0" i="0" u="none" strike="noStrike" baseline="0" dirty="0">
              <a:solidFill>
                <a:schemeClr val="accent3">
                  <a:lumMod val="60000"/>
                  <a:lumOff val="40000"/>
                </a:schemeClr>
              </a:solidFill>
              <a:latin typeface="Times New Roman" panose="02020603050405020304" pitchFamily="18" charset="0"/>
            </a:endParaRPr>
          </a:p>
          <a:p>
            <a:r>
              <a:rPr lang="en-IN" sz="1600" dirty="0">
                <a:solidFill>
                  <a:schemeClr val="accent3">
                    <a:lumMod val="60000"/>
                    <a:lumOff val="40000"/>
                  </a:schemeClr>
                </a:solidFill>
              </a:rPr>
              <a:t>User Education and Training: </a:t>
            </a:r>
          </a:p>
          <a:p>
            <a:r>
              <a:rPr lang="en-US" sz="1600" dirty="0">
                <a:solidFill>
                  <a:schemeClr val="accent3">
                    <a:lumMod val="60000"/>
                    <a:lumOff val="40000"/>
                  </a:schemeClr>
                </a:solidFill>
              </a:rPr>
              <a:t>Educating users about phishing tactics and best practices, such as verifying links and being cautious about unusual requests, is crucial. </a:t>
            </a:r>
          </a:p>
          <a:p>
            <a:endParaRPr lang="en-US" sz="1600" dirty="0">
              <a:solidFill>
                <a:schemeClr val="accent3">
                  <a:lumMod val="60000"/>
                  <a:lumOff val="40000"/>
                </a:schemeClr>
              </a:solidFill>
            </a:endParaRPr>
          </a:p>
          <a:p>
            <a:r>
              <a:rPr lang="en-IN" sz="1600" dirty="0">
                <a:solidFill>
                  <a:schemeClr val="accent3">
                    <a:lumMod val="60000"/>
                    <a:lumOff val="40000"/>
                  </a:schemeClr>
                </a:solidFill>
              </a:rPr>
              <a:t>Robust Technical Défense: </a:t>
            </a:r>
          </a:p>
          <a:p>
            <a:r>
              <a:rPr lang="en-US" sz="1600" dirty="0">
                <a:solidFill>
                  <a:schemeClr val="accent3">
                    <a:lumMod val="60000"/>
                    <a:lumOff val="40000"/>
                  </a:schemeClr>
                </a:solidFill>
              </a:rPr>
              <a:t>Implementing strong email security measures, including spam filters, antimalware software, and website security tools, can help prevent phishing attacks. </a:t>
            </a:r>
          </a:p>
          <a:p>
            <a:endParaRPr lang="en-US" sz="1600" dirty="0">
              <a:solidFill>
                <a:schemeClr val="accent3">
                  <a:lumMod val="60000"/>
                  <a:lumOff val="40000"/>
                </a:schemeClr>
              </a:solidFill>
            </a:endParaRPr>
          </a:p>
          <a:p>
            <a:r>
              <a:rPr lang="en-IN" sz="1600" dirty="0">
                <a:solidFill>
                  <a:schemeClr val="accent3">
                    <a:lumMod val="60000"/>
                    <a:lumOff val="40000"/>
                  </a:schemeClr>
                </a:solidFill>
              </a:rPr>
              <a:t>Machine Learning and AI: </a:t>
            </a:r>
          </a:p>
          <a:p>
            <a:r>
              <a:rPr lang="en-US" sz="1600" dirty="0">
                <a:solidFill>
                  <a:schemeClr val="accent3">
                    <a:lumMod val="60000"/>
                    <a:lumOff val="40000"/>
                  </a:schemeClr>
                </a:solidFill>
              </a:rPr>
              <a:t>Using machine learning algorithms to analyze email content, website features, and user behavior can help identify and block phishing attempts. </a:t>
            </a:r>
          </a:p>
          <a:p>
            <a:endParaRPr lang="en-US" sz="1600" dirty="0">
              <a:solidFill>
                <a:schemeClr val="accent3">
                  <a:lumMod val="60000"/>
                  <a:lumOff val="40000"/>
                </a:schemeClr>
              </a:solidFill>
            </a:endParaRPr>
          </a:p>
          <a:p>
            <a:r>
              <a:rPr lang="en-IN" sz="1600" dirty="0">
                <a:solidFill>
                  <a:schemeClr val="accent3">
                    <a:lumMod val="60000"/>
                    <a:lumOff val="40000"/>
                  </a:schemeClr>
                </a:solidFill>
              </a:rPr>
              <a:t>Multi-layered Approach: </a:t>
            </a:r>
          </a:p>
          <a:p>
            <a:r>
              <a:rPr lang="en-US" sz="1600" dirty="0">
                <a:solidFill>
                  <a:schemeClr val="accent3">
                    <a:lumMod val="60000"/>
                    <a:lumOff val="40000"/>
                  </a:schemeClr>
                </a:solidFill>
              </a:rPr>
              <a:t>A combination of technical defenses, user awareness, and ongoing monitoring is necessary to effectively mitigate phishing risks. </a:t>
            </a:r>
          </a:p>
          <a:p>
            <a:endParaRPr lang="en-US" sz="1600" dirty="0">
              <a:solidFill>
                <a:schemeClr val="accent3">
                  <a:lumMod val="60000"/>
                  <a:lumOff val="40000"/>
                </a:schemeClr>
              </a:solidFill>
            </a:endParaRPr>
          </a:p>
          <a:p>
            <a:r>
              <a:rPr lang="en-IN" sz="1600" dirty="0">
                <a:solidFill>
                  <a:schemeClr val="accent3">
                    <a:lumMod val="60000"/>
                    <a:lumOff val="40000"/>
                  </a:schemeClr>
                </a:solidFill>
              </a:rPr>
              <a:t>Collaboration and Information Sharing: </a:t>
            </a:r>
          </a:p>
          <a:p>
            <a:r>
              <a:rPr lang="en-US" sz="1600" dirty="0">
                <a:solidFill>
                  <a:schemeClr val="accent3">
                    <a:lumMod val="60000"/>
                    <a:lumOff val="40000"/>
                  </a:schemeClr>
                </a:solidFill>
              </a:rPr>
              <a:t>Sharing information about phishing attacks and best practices among organizations and security professionals can help strengthen overall defenses. </a:t>
            </a:r>
            <a:endParaRPr lang="en-IN" sz="1600" dirty="0">
              <a:solidFill>
                <a:schemeClr val="accent3">
                  <a:lumMod val="60000"/>
                  <a:lumOff val="40000"/>
                </a:schemeClr>
              </a:solidFill>
            </a:endParaRPr>
          </a:p>
          <a:p>
            <a:pPr algn="just"/>
            <a:endParaRPr lang="en-IN" sz="1600" dirty="0">
              <a:solidFill>
                <a:schemeClr val="accent3">
                  <a:lumMod val="60000"/>
                  <a:lumOff val="40000"/>
                </a:schemeClr>
              </a:solidFill>
            </a:endParaRPr>
          </a:p>
        </p:txBody>
      </p:sp>
    </p:spTree>
    <p:extLst>
      <p:ext uri="{BB962C8B-B14F-4D97-AF65-F5344CB8AC3E}">
        <p14:creationId xmlns:p14="http://schemas.microsoft.com/office/powerpoint/2010/main" val="136098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pic>
        <p:nvPicPr>
          <p:cNvPr id="8" name="Picture Placeholder 7" descr="A blue and purple spirals">
            <a:extLst>
              <a:ext uri="{FF2B5EF4-FFF2-40B4-BE49-F238E27FC236}">
                <a16:creationId xmlns:a16="http://schemas.microsoft.com/office/drawing/2014/main" id="{E1DBD4C7-D952-4426-40FD-8799F80F821F}"/>
              </a:ext>
            </a:extLst>
          </p:cNvPr>
          <p:cNvPicPr>
            <a:picLocks noGrp="1" noChangeAspect="1"/>
          </p:cNvPicPr>
          <p:nvPr>
            <p:ph type="pic" sz="quarter" idx="13"/>
          </p:nvPr>
        </p:nvPicPr>
        <p:blipFill>
          <a:blip r:embed="rId3"/>
          <a:srcRect t="31" b="31"/>
          <a:stretch/>
        </p:blipFill>
        <p:spPr>
          <a:xfrm>
            <a:off x="6497638" y="336550"/>
            <a:ext cx="5322887" cy="6184900"/>
          </a:xfrm>
        </p:spPr>
      </p:pic>
      <p:sp>
        <p:nvSpPr>
          <p:cNvPr id="4" name="Slide Number Placeholder 3">
            <a:extLst>
              <a:ext uri="{FF2B5EF4-FFF2-40B4-BE49-F238E27FC236}">
                <a16:creationId xmlns:a16="http://schemas.microsoft.com/office/drawing/2014/main" id="{67D6EA54-3083-FB0D-9011-2353791B0495}"/>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11</a:t>
            </a:fld>
            <a:endParaRPr lang="en-US" dirty="0"/>
          </a:p>
        </p:txBody>
      </p:sp>
      <p:pic>
        <p:nvPicPr>
          <p:cNvPr id="11" name="Image 0" descr="preencoded.png">
            <a:extLst>
              <a:ext uri="{FF2B5EF4-FFF2-40B4-BE49-F238E27FC236}">
                <a16:creationId xmlns:a16="http://schemas.microsoft.com/office/drawing/2014/main" id="{87C6DF76-069B-A1DA-9598-34C911912A9D}"/>
              </a:ext>
            </a:extLst>
          </p:cNvPr>
          <p:cNvPicPr>
            <a:picLocks noChangeAspect="1"/>
          </p:cNvPicPr>
          <p:nvPr/>
        </p:nvPicPr>
        <p:blipFill>
          <a:blip r:embed="rId4"/>
          <a:stretch>
            <a:fillRect/>
          </a:stretch>
        </p:blipFill>
        <p:spPr>
          <a:xfrm>
            <a:off x="0" y="0"/>
            <a:ext cx="5063319" cy="6858000"/>
          </a:xfrm>
          <a:prstGeom prst="rect">
            <a:avLst/>
          </a:prstGeom>
        </p:spPr>
      </p:pic>
      <p:pic>
        <p:nvPicPr>
          <p:cNvPr id="12" name="Picture 11">
            <a:extLst>
              <a:ext uri="{FF2B5EF4-FFF2-40B4-BE49-F238E27FC236}">
                <a16:creationId xmlns:a16="http://schemas.microsoft.com/office/drawing/2014/main" id="{DEE52567-2EC7-3D31-CB08-02EA231C4355}"/>
              </a:ext>
            </a:extLst>
          </p:cNvPr>
          <p:cNvPicPr>
            <a:picLocks noChangeAspect="1"/>
          </p:cNvPicPr>
          <p:nvPr/>
        </p:nvPicPr>
        <p:blipFill>
          <a:blip r:embed="rId5"/>
          <a:stretch>
            <a:fillRect/>
          </a:stretch>
        </p:blipFill>
        <p:spPr>
          <a:xfrm>
            <a:off x="5063319" y="1399823"/>
            <a:ext cx="7128681" cy="4531378"/>
          </a:xfrm>
          <a:prstGeom prst="rect">
            <a:avLst/>
          </a:prstGeom>
        </p:spPr>
      </p:pic>
    </p:spTree>
    <p:extLst>
      <p:ext uri="{BB962C8B-B14F-4D97-AF65-F5344CB8AC3E}">
        <p14:creationId xmlns:p14="http://schemas.microsoft.com/office/powerpoint/2010/main" val="598144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par>
                                <p:cTn id="8" presetID="16" presetClass="entr" presetSubtype="21"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inVertical)">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F5E731-5ABF-3F4E-83BF-9C210D7BF19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BECFE2D-BE2E-0C8A-8616-21C83D830DFC}"/>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12</a:t>
            </a:fld>
            <a:endParaRPr lang="en-US" dirty="0"/>
          </a:p>
        </p:txBody>
      </p:sp>
      <p:sp>
        <p:nvSpPr>
          <p:cNvPr id="9" name="Title 4">
            <a:extLst>
              <a:ext uri="{FF2B5EF4-FFF2-40B4-BE49-F238E27FC236}">
                <a16:creationId xmlns:a16="http://schemas.microsoft.com/office/drawing/2014/main" id="{C4AA0EE9-84D6-4FD0-1CBF-7D6AF4653FA8}"/>
              </a:ext>
            </a:extLst>
          </p:cNvPr>
          <p:cNvSpPr txBox="1">
            <a:spLocks/>
          </p:cNvSpPr>
          <p:nvPr/>
        </p:nvSpPr>
        <p:spPr>
          <a:xfrm>
            <a:off x="767443" y="0"/>
            <a:ext cx="10695214" cy="1460090"/>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3200" kern="1200" cap="all" spc="300" baseline="0">
                <a:solidFill>
                  <a:schemeClr val="bg1"/>
                </a:solidFill>
                <a:latin typeface="+mj-lt"/>
                <a:ea typeface="+mj-ea"/>
                <a:cs typeface="Biome" panose="020B0503030204020804" pitchFamily="34" charset="0"/>
              </a:defRPr>
            </a:lvl1pPr>
          </a:lstStyle>
          <a:p>
            <a:r>
              <a:rPr lang="en-US" sz="4000" dirty="0">
                <a:solidFill>
                  <a:schemeClr val="accent3">
                    <a:lumMod val="75000"/>
                  </a:schemeClr>
                </a:solidFill>
              </a:rPr>
              <a:t>IDENTIFICATION OF A Fraudulent URL</a:t>
            </a:r>
            <a:endParaRPr lang="en-IN" sz="4000" dirty="0">
              <a:solidFill>
                <a:schemeClr val="accent3">
                  <a:lumMod val="75000"/>
                </a:schemeClr>
              </a:solidFill>
            </a:endParaRPr>
          </a:p>
        </p:txBody>
      </p:sp>
      <p:sp>
        <p:nvSpPr>
          <p:cNvPr id="10" name="TextBox 9">
            <a:extLst>
              <a:ext uri="{FF2B5EF4-FFF2-40B4-BE49-F238E27FC236}">
                <a16:creationId xmlns:a16="http://schemas.microsoft.com/office/drawing/2014/main" id="{D88D3F90-C6B3-EE53-E622-69453F4324F1}"/>
              </a:ext>
            </a:extLst>
          </p:cNvPr>
          <p:cNvSpPr txBox="1"/>
          <p:nvPr/>
        </p:nvSpPr>
        <p:spPr>
          <a:xfrm>
            <a:off x="767443" y="1572455"/>
            <a:ext cx="10825843" cy="4370427"/>
          </a:xfrm>
          <a:prstGeom prst="rect">
            <a:avLst/>
          </a:prstGeom>
          <a:noFill/>
        </p:spPr>
        <p:txBody>
          <a:bodyPr wrap="square">
            <a:spAutoFit/>
          </a:bodyPr>
          <a:lstStyle/>
          <a:p>
            <a:pPr algn="l"/>
            <a:endParaRPr lang="en-IN" b="0" i="0" u="none" strike="noStrike" baseline="0" dirty="0">
              <a:solidFill>
                <a:schemeClr val="accent3">
                  <a:lumMod val="60000"/>
                  <a:lumOff val="40000"/>
                </a:schemeClr>
              </a:solidFill>
              <a:latin typeface="Times New Roman" panose="02020603050405020304" pitchFamily="18" charset="0"/>
            </a:endParaRPr>
          </a:p>
          <a:p>
            <a:pPr lvl="0" eaLnBrk="0" fontAlgn="base" hangingPunct="0">
              <a:spcBef>
                <a:spcPct val="0"/>
              </a:spcBef>
              <a:spcAft>
                <a:spcPct val="0"/>
              </a:spcAft>
            </a:pPr>
            <a:r>
              <a:rPr lang="en-US" altLang="en-US" sz="2000" dirty="0">
                <a:solidFill>
                  <a:schemeClr val="accent3">
                    <a:lumMod val="60000"/>
                    <a:lumOff val="40000"/>
                  </a:schemeClr>
                </a:solidFill>
                <a:latin typeface="Arial" panose="020B0604020202020204" pitchFamily="34" charset="0"/>
              </a:rPr>
              <a:t>A </a:t>
            </a:r>
            <a:r>
              <a:rPr lang="en-US" altLang="en-US" sz="2000" b="1" dirty="0">
                <a:solidFill>
                  <a:schemeClr val="accent3">
                    <a:lumMod val="60000"/>
                    <a:lumOff val="40000"/>
                  </a:schemeClr>
                </a:solidFill>
                <a:latin typeface="Arial" panose="020B0604020202020204" pitchFamily="34" charset="0"/>
              </a:rPr>
              <a:t>fraudulent or phishing domain</a:t>
            </a:r>
            <a:r>
              <a:rPr lang="en-US" altLang="en-US" sz="2000" dirty="0">
                <a:solidFill>
                  <a:schemeClr val="accent3">
                    <a:lumMod val="60000"/>
                    <a:lumOff val="40000"/>
                  </a:schemeClr>
                </a:solidFill>
                <a:latin typeface="Arial" panose="020B0604020202020204" pitchFamily="34" charset="0"/>
              </a:rPr>
              <a:t> often displays suspicious characteristics that distinguish it from legitimate websites. Common warning signs include:</a:t>
            </a:r>
          </a:p>
          <a:p>
            <a:pPr lvl="0" eaLnBrk="0" fontAlgn="base" hangingPunct="0">
              <a:spcBef>
                <a:spcPct val="0"/>
              </a:spcBef>
              <a:spcAft>
                <a:spcPct val="0"/>
              </a:spcAft>
              <a:buFontTx/>
              <a:buAutoNum type="arabicPeriod"/>
            </a:pPr>
            <a:r>
              <a:rPr lang="en-US" altLang="en-US" sz="2000" b="1" dirty="0">
                <a:solidFill>
                  <a:schemeClr val="accent3">
                    <a:lumMod val="60000"/>
                    <a:lumOff val="40000"/>
                  </a:schemeClr>
                </a:solidFill>
                <a:latin typeface="Arial" panose="020B0604020202020204" pitchFamily="34" charset="0"/>
              </a:rPr>
              <a:t>Misspelled domain names.</a:t>
            </a:r>
            <a:r>
              <a:rPr lang="en-US" altLang="en-US" sz="2000" dirty="0">
                <a:solidFill>
                  <a:schemeClr val="accent3">
                    <a:lumMod val="60000"/>
                    <a:lumOff val="40000"/>
                  </a:schemeClr>
                </a:solidFill>
                <a:latin typeface="Arial" panose="020B0604020202020204" pitchFamily="34" charset="0"/>
              </a:rPr>
              <a:t> </a:t>
            </a:r>
          </a:p>
          <a:p>
            <a:pPr lvl="0" eaLnBrk="0" fontAlgn="base" hangingPunct="0">
              <a:spcBef>
                <a:spcPct val="0"/>
              </a:spcBef>
              <a:spcAft>
                <a:spcPct val="0"/>
              </a:spcAft>
              <a:buFontTx/>
              <a:buAutoNum type="arabicPeriod" startAt="2"/>
            </a:pPr>
            <a:r>
              <a:rPr lang="en-US" altLang="en-US" sz="2000" b="1" dirty="0">
                <a:solidFill>
                  <a:schemeClr val="accent3">
                    <a:lumMod val="60000"/>
                    <a:lumOff val="40000"/>
                  </a:schemeClr>
                </a:solidFill>
                <a:latin typeface="Arial" panose="020B0604020202020204" pitchFamily="34" charset="0"/>
              </a:rPr>
              <a:t>Wrong or unusual top-level domains.</a:t>
            </a:r>
            <a:endParaRPr lang="en-US" altLang="en-US" sz="2000" dirty="0">
              <a:solidFill>
                <a:schemeClr val="accent3">
                  <a:lumMod val="60000"/>
                  <a:lumOff val="40000"/>
                </a:schemeClr>
              </a:solidFill>
              <a:latin typeface="Arial" panose="020B0604020202020204" pitchFamily="34" charset="0"/>
            </a:endParaRPr>
          </a:p>
          <a:p>
            <a:pPr lvl="0" eaLnBrk="0" fontAlgn="base" hangingPunct="0">
              <a:spcBef>
                <a:spcPct val="0"/>
              </a:spcBef>
              <a:spcAft>
                <a:spcPct val="0"/>
              </a:spcAft>
              <a:buFontTx/>
              <a:buAutoNum type="arabicPeriod" startAt="3"/>
            </a:pPr>
            <a:r>
              <a:rPr lang="en-US" altLang="en-US" sz="2000" b="1" dirty="0">
                <a:solidFill>
                  <a:schemeClr val="accent3">
                    <a:lumMod val="60000"/>
                    <a:lumOff val="40000"/>
                  </a:schemeClr>
                </a:solidFill>
                <a:latin typeface="Arial" panose="020B0604020202020204" pitchFamily="34" charset="0"/>
              </a:rPr>
              <a:t>Blending of legitimate and fake elements</a:t>
            </a:r>
            <a:r>
              <a:rPr lang="en-US" altLang="en-US" sz="2000" dirty="0">
                <a:solidFill>
                  <a:schemeClr val="accent3">
                    <a:lumMod val="60000"/>
                    <a:lumOff val="40000"/>
                  </a:schemeClr>
                </a:solidFill>
                <a:latin typeface="Arial" panose="020B0604020202020204" pitchFamily="34" charset="0"/>
              </a:rPr>
              <a:t> in a single URL. </a:t>
            </a:r>
          </a:p>
          <a:p>
            <a:pPr lvl="0" eaLnBrk="0" fontAlgn="base" hangingPunct="0">
              <a:spcBef>
                <a:spcPct val="0"/>
              </a:spcBef>
              <a:spcAft>
                <a:spcPct val="0"/>
              </a:spcAft>
              <a:buFontTx/>
              <a:buAutoNum type="arabicPeriod" startAt="4"/>
            </a:pPr>
            <a:r>
              <a:rPr lang="en-US" altLang="en-US" sz="2000" b="1" dirty="0">
                <a:solidFill>
                  <a:schemeClr val="accent3">
                    <a:lumMod val="60000"/>
                    <a:lumOff val="40000"/>
                  </a:schemeClr>
                </a:solidFill>
                <a:latin typeface="Arial" panose="020B0604020202020204" pitchFamily="34" charset="0"/>
              </a:rPr>
              <a:t>Excessively long URLs</a:t>
            </a:r>
            <a:r>
              <a:rPr lang="en-US" altLang="en-US" sz="2000" dirty="0">
                <a:solidFill>
                  <a:schemeClr val="accent3">
                    <a:lumMod val="60000"/>
                    <a:lumOff val="40000"/>
                  </a:schemeClr>
                </a:solidFill>
                <a:latin typeface="Arial" panose="020B0604020202020204" pitchFamily="34" charset="0"/>
              </a:rPr>
              <a:t> that try to hide malicious content in plain sight.</a:t>
            </a:r>
          </a:p>
          <a:p>
            <a:pPr lvl="0" eaLnBrk="0" fontAlgn="base" hangingPunct="0">
              <a:spcBef>
                <a:spcPct val="0"/>
              </a:spcBef>
              <a:spcAft>
                <a:spcPct val="0"/>
              </a:spcAft>
              <a:buFontTx/>
              <a:buAutoNum type="arabicPeriod" startAt="5"/>
            </a:pPr>
            <a:r>
              <a:rPr lang="en-US" altLang="en-US" sz="2000" b="1" dirty="0">
                <a:solidFill>
                  <a:schemeClr val="accent3">
                    <a:lumMod val="60000"/>
                    <a:lumOff val="40000"/>
                  </a:schemeClr>
                </a:solidFill>
                <a:latin typeface="Arial" panose="020B0604020202020204" pitchFamily="34" charset="0"/>
              </a:rPr>
              <a:t>URLs that use only IP addresses</a:t>
            </a:r>
            <a:r>
              <a:rPr lang="en-US" altLang="en-US" sz="2000" dirty="0">
                <a:solidFill>
                  <a:schemeClr val="accent3">
                    <a:lumMod val="60000"/>
                    <a:lumOff val="40000"/>
                  </a:schemeClr>
                </a:solidFill>
                <a:latin typeface="Arial" panose="020B0604020202020204" pitchFamily="34" charset="0"/>
              </a:rPr>
              <a:t> instead of domain names.</a:t>
            </a:r>
          </a:p>
          <a:p>
            <a:pPr lvl="0" eaLnBrk="0" fontAlgn="base" hangingPunct="0">
              <a:spcBef>
                <a:spcPct val="0"/>
              </a:spcBef>
              <a:spcAft>
                <a:spcPct val="0"/>
              </a:spcAft>
              <a:buFontTx/>
              <a:buAutoNum type="arabicPeriod" startAt="6"/>
            </a:pPr>
            <a:r>
              <a:rPr lang="en-US" altLang="en-US" sz="2000" b="1" dirty="0">
                <a:solidFill>
                  <a:schemeClr val="accent3">
                    <a:lumMod val="60000"/>
                    <a:lumOff val="40000"/>
                  </a:schemeClr>
                </a:solidFill>
                <a:latin typeface="Arial" panose="020B0604020202020204" pitchFamily="34" charset="0"/>
              </a:rPr>
              <a:t>Low or no page rank</a:t>
            </a:r>
            <a:r>
              <a:rPr lang="en-US" altLang="en-US" sz="2000" dirty="0">
                <a:solidFill>
                  <a:schemeClr val="accent3">
                    <a:lumMod val="60000"/>
                    <a:lumOff val="40000"/>
                  </a:schemeClr>
                </a:solidFill>
                <a:latin typeface="Arial" panose="020B0604020202020204" pitchFamily="34" charset="0"/>
              </a:rPr>
              <a:t>, indicating lack of credibility or recognition.</a:t>
            </a:r>
          </a:p>
          <a:p>
            <a:pPr lvl="0" eaLnBrk="0" fontAlgn="base" hangingPunct="0">
              <a:spcBef>
                <a:spcPct val="0"/>
              </a:spcBef>
              <a:spcAft>
                <a:spcPct val="0"/>
              </a:spcAft>
              <a:buFontTx/>
              <a:buAutoNum type="arabicPeriod" startAt="7"/>
            </a:pPr>
            <a:r>
              <a:rPr lang="en-US" altLang="en-US" sz="2000" b="1" dirty="0">
                <a:solidFill>
                  <a:schemeClr val="accent3">
                    <a:lumMod val="60000"/>
                    <a:lumOff val="40000"/>
                  </a:schemeClr>
                </a:solidFill>
                <a:latin typeface="Arial" panose="020B0604020202020204" pitchFamily="34" charset="0"/>
              </a:rPr>
              <a:t>Recently registered domains</a:t>
            </a:r>
            <a:r>
              <a:rPr lang="en-US" altLang="en-US" sz="2000" dirty="0">
                <a:solidFill>
                  <a:schemeClr val="accent3">
                    <a:lumMod val="60000"/>
                    <a:lumOff val="40000"/>
                  </a:schemeClr>
                </a:solidFill>
                <a:latin typeface="Arial" panose="020B0604020202020204" pitchFamily="34" charset="0"/>
              </a:rPr>
              <a:t>, which are often flagged as suspicious.</a:t>
            </a:r>
          </a:p>
          <a:p>
            <a:pPr lvl="0" eaLnBrk="0" fontAlgn="base" hangingPunct="0">
              <a:spcBef>
                <a:spcPct val="0"/>
              </a:spcBef>
              <a:spcAft>
                <a:spcPct val="0"/>
              </a:spcAft>
              <a:buFontTx/>
              <a:buAutoNum type="arabicPeriod" startAt="8"/>
            </a:pPr>
            <a:r>
              <a:rPr lang="en-US" altLang="en-US" sz="2000" b="1" dirty="0">
                <a:solidFill>
                  <a:schemeClr val="accent3">
                    <a:lumMod val="60000"/>
                    <a:lumOff val="40000"/>
                  </a:schemeClr>
                </a:solidFill>
                <a:latin typeface="Arial" panose="020B0604020202020204" pitchFamily="34" charset="0"/>
              </a:rPr>
              <a:t>Presence of multiple special characters</a:t>
            </a:r>
            <a:r>
              <a:rPr lang="en-US" altLang="en-US" sz="2000" dirty="0">
                <a:solidFill>
                  <a:schemeClr val="accent3">
                    <a:lumMod val="60000"/>
                    <a:lumOff val="40000"/>
                  </a:schemeClr>
                </a:solidFill>
                <a:latin typeface="Arial" panose="020B0604020202020204" pitchFamily="34" charset="0"/>
              </a:rPr>
              <a:t>, dashes, or numbers in unnatural places.</a:t>
            </a:r>
          </a:p>
          <a:p>
            <a:pPr lvl="0" eaLnBrk="0" fontAlgn="base" hangingPunct="0">
              <a:spcBef>
                <a:spcPct val="0"/>
              </a:spcBef>
              <a:spcAft>
                <a:spcPct val="0"/>
              </a:spcAft>
              <a:buFontTx/>
              <a:buAutoNum type="arabicPeriod" startAt="9"/>
            </a:pPr>
            <a:r>
              <a:rPr lang="en-US" altLang="en-US" sz="2000" b="1" dirty="0">
                <a:solidFill>
                  <a:schemeClr val="accent3">
                    <a:lumMod val="60000"/>
                    <a:lumOff val="40000"/>
                  </a:schemeClr>
                </a:solidFill>
                <a:latin typeface="Arial" panose="020B0604020202020204" pitchFamily="34" charset="0"/>
              </a:rPr>
              <a:t>HTTPS missing or invalid SSL certificates</a:t>
            </a:r>
            <a:r>
              <a:rPr lang="en-US" altLang="en-US" sz="2000" dirty="0">
                <a:solidFill>
                  <a:schemeClr val="accent3">
                    <a:lumMod val="60000"/>
                    <a:lumOff val="40000"/>
                  </a:schemeClr>
                </a:solidFill>
                <a:latin typeface="Arial" panose="020B0604020202020204" pitchFamily="34" charset="0"/>
              </a:rPr>
              <a:t>, especially for login/payment pages.</a:t>
            </a:r>
          </a:p>
          <a:p>
            <a:pPr lvl="0" eaLnBrk="0" fontAlgn="base" hangingPunct="0">
              <a:spcBef>
                <a:spcPct val="0"/>
              </a:spcBef>
              <a:spcAft>
                <a:spcPct val="0"/>
              </a:spcAft>
              <a:buFontTx/>
              <a:buAutoNum type="arabicPeriod" startAt="10"/>
            </a:pPr>
            <a:r>
              <a:rPr lang="en-US" altLang="en-US" sz="2000" b="1" dirty="0">
                <a:solidFill>
                  <a:schemeClr val="accent3">
                    <a:lumMod val="60000"/>
                    <a:lumOff val="40000"/>
                  </a:schemeClr>
                </a:solidFill>
                <a:latin typeface="Arial" panose="020B0604020202020204" pitchFamily="34" charset="0"/>
              </a:rPr>
              <a:t>Unusual URL paths</a:t>
            </a:r>
            <a:r>
              <a:rPr lang="en-US" altLang="en-US" sz="2000" dirty="0">
                <a:solidFill>
                  <a:schemeClr val="accent3">
                    <a:lumMod val="60000"/>
                    <a:lumOff val="40000"/>
                  </a:schemeClr>
                </a:solidFill>
                <a:latin typeface="Arial" panose="020B0604020202020204" pitchFamily="34" charset="0"/>
              </a:rPr>
              <a:t> or parameters that don’t match the brand or site behavior.</a:t>
            </a:r>
          </a:p>
          <a:p>
            <a:pPr algn="just"/>
            <a:endParaRPr lang="en-IN" sz="2000" dirty="0">
              <a:solidFill>
                <a:schemeClr val="accent3">
                  <a:lumMod val="60000"/>
                  <a:lumOff val="40000"/>
                </a:schemeClr>
              </a:solidFill>
            </a:endParaRPr>
          </a:p>
        </p:txBody>
      </p:sp>
    </p:spTree>
    <p:extLst>
      <p:ext uri="{BB962C8B-B14F-4D97-AF65-F5344CB8AC3E}">
        <p14:creationId xmlns:p14="http://schemas.microsoft.com/office/powerpoint/2010/main" val="204116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2FE7B9-05C5-1725-543E-9A060B6AEF2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9303D62-AE12-9104-FD1D-58FD1FDEB2BB}"/>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13</a:t>
            </a:fld>
            <a:endParaRPr lang="en-US" dirty="0"/>
          </a:p>
        </p:txBody>
      </p:sp>
      <p:sp>
        <p:nvSpPr>
          <p:cNvPr id="9" name="Title 4">
            <a:extLst>
              <a:ext uri="{FF2B5EF4-FFF2-40B4-BE49-F238E27FC236}">
                <a16:creationId xmlns:a16="http://schemas.microsoft.com/office/drawing/2014/main" id="{8505296B-60DA-1B89-E709-6192A2B498B4}"/>
              </a:ext>
            </a:extLst>
          </p:cNvPr>
          <p:cNvSpPr txBox="1">
            <a:spLocks/>
          </p:cNvSpPr>
          <p:nvPr/>
        </p:nvSpPr>
        <p:spPr>
          <a:xfrm>
            <a:off x="683078" y="176167"/>
            <a:ext cx="10695214" cy="973529"/>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3200" kern="1200" cap="all" spc="300" baseline="0">
                <a:solidFill>
                  <a:schemeClr val="bg1"/>
                </a:solidFill>
                <a:latin typeface="+mj-lt"/>
                <a:ea typeface="+mj-ea"/>
                <a:cs typeface="Biome" panose="020B0503030204020804" pitchFamily="34" charset="0"/>
              </a:defRPr>
            </a:lvl1pPr>
          </a:lstStyle>
          <a:p>
            <a:r>
              <a:rPr lang="en-GB" sz="4000" b="1" dirty="0">
                <a:solidFill>
                  <a:schemeClr val="accent3">
                    <a:lumMod val="75000"/>
                  </a:schemeClr>
                </a:solidFill>
                <a:latin typeface="Times New Roman" panose="02020603050405020304" pitchFamily="18" charset="0"/>
                <a:cs typeface="Times New Roman" panose="02020603050405020304" pitchFamily="18" charset="0"/>
              </a:rPr>
              <a:t>DESIGN METHODOLOGY</a:t>
            </a:r>
            <a:endParaRPr lang="en-IN" sz="4000" dirty="0">
              <a:solidFill>
                <a:schemeClr val="accent3">
                  <a:lumMod val="75000"/>
                </a:schemeClr>
              </a:solidFill>
            </a:endParaRPr>
          </a:p>
        </p:txBody>
      </p:sp>
      <p:sp>
        <p:nvSpPr>
          <p:cNvPr id="10" name="TextBox 9">
            <a:extLst>
              <a:ext uri="{FF2B5EF4-FFF2-40B4-BE49-F238E27FC236}">
                <a16:creationId xmlns:a16="http://schemas.microsoft.com/office/drawing/2014/main" id="{3AF7D684-C417-27A8-B62C-D9B1E5A78041}"/>
              </a:ext>
            </a:extLst>
          </p:cNvPr>
          <p:cNvSpPr txBox="1"/>
          <p:nvPr/>
        </p:nvSpPr>
        <p:spPr>
          <a:xfrm>
            <a:off x="683078" y="2993201"/>
            <a:ext cx="11011175" cy="3693319"/>
          </a:xfrm>
          <a:prstGeom prst="rect">
            <a:avLst/>
          </a:prstGeom>
          <a:noFill/>
        </p:spPr>
        <p:txBody>
          <a:bodyPr wrap="square">
            <a:spAutoFit/>
          </a:bodyPr>
          <a:lstStyle/>
          <a:p>
            <a:pPr algn="l"/>
            <a:endParaRPr lang="en-IN" b="0" i="0" u="none" strike="noStrike" baseline="0" dirty="0">
              <a:solidFill>
                <a:schemeClr val="accent3">
                  <a:lumMod val="60000"/>
                  <a:lumOff val="40000"/>
                </a:schemeClr>
              </a:solidFill>
              <a:latin typeface="Times New Roman" panose="02020603050405020304" pitchFamily="18" charset="0"/>
            </a:endParaRPr>
          </a:p>
          <a:p>
            <a:pPr algn="just"/>
            <a:r>
              <a:rPr lang="en-US" sz="2400" dirty="0">
                <a:solidFill>
                  <a:schemeClr val="accent3">
                    <a:lumMod val="60000"/>
                    <a:lumOff val="40000"/>
                  </a:schemeClr>
                </a:solidFill>
                <a:latin typeface="Times New Roman" panose="02020603050405020304" pitchFamily="18" charset="0"/>
                <a:cs typeface="Times New Roman" panose="02020603050405020304" pitchFamily="18" charset="0"/>
              </a:rPr>
              <a:t>An extensive review was done on existing works of literature and machine learning models on detecting phishing websites to best decide the classification models to solve the problem of detecting phishing websites.</a:t>
            </a:r>
          </a:p>
          <a:p>
            <a:pPr algn="just"/>
            <a:endParaRPr lang="en-US" sz="2400" dirty="0">
              <a:solidFill>
                <a:schemeClr val="accent3">
                  <a:lumMod val="60000"/>
                  <a:lumOff val="40000"/>
                </a:schemeClr>
              </a:solidFill>
              <a:latin typeface="Times New Roman" panose="02020603050405020304" pitchFamily="18" charset="0"/>
              <a:cs typeface="Times New Roman" panose="02020603050405020304" pitchFamily="18" charset="0"/>
            </a:endParaRPr>
          </a:p>
          <a:p>
            <a:pPr algn="just"/>
            <a:r>
              <a:rPr lang="en-US" sz="2000" dirty="0">
                <a:solidFill>
                  <a:schemeClr val="accent3">
                    <a:lumMod val="60000"/>
                    <a:lumOff val="40000"/>
                  </a:schemeClr>
                </a:solidFill>
              </a:rPr>
              <a:t>To ensure robustness, the selected models were trained and validated using publicly available datasets containing both phishing and legitimate URLs. Key performance metrics such as accuracy, precision, recall, and F1-score were used to evaluate the models. The final model was chosen based on its generalization ability and low false-positive rate, making it reliable for real-world deployment.</a:t>
            </a:r>
            <a:endParaRPr lang="en-GB" sz="2000" dirty="0">
              <a:solidFill>
                <a:schemeClr val="accent3">
                  <a:lumMod val="60000"/>
                  <a:lumOff val="40000"/>
                </a:schemeClr>
              </a:solidFill>
              <a:latin typeface="Times New Roman" panose="02020603050405020304" pitchFamily="18" charset="0"/>
              <a:cs typeface="Times New Roman" panose="02020603050405020304" pitchFamily="18" charset="0"/>
            </a:endParaRPr>
          </a:p>
          <a:p>
            <a:pPr algn="just"/>
            <a:endParaRPr lang="en-IN" sz="2000" dirty="0">
              <a:solidFill>
                <a:schemeClr val="accent3">
                  <a:lumMod val="60000"/>
                  <a:lumOff val="40000"/>
                </a:schemeClr>
              </a:solidFill>
            </a:endParaRPr>
          </a:p>
        </p:txBody>
      </p:sp>
      <p:pic>
        <p:nvPicPr>
          <p:cNvPr id="2" name="Picture 1">
            <a:extLst>
              <a:ext uri="{FF2B5EF4-FFF2-40B4-BE49-F238E27FC236}">
                <a16:creationId xmlns:a16="http://schemas.microsoft.com/office/drawing/2014/main" id="{C903206B-2ECB-F6EF-3F4C-4724063D0103}"/>
              </a:ext>
            </a:extLst>
          </p:cNvPr>
          <p:cNvPicPr>
            <a:picLocks noChangeAspect="1"/>
          </p:cNvPicPr>
          <p:nvPr/>
        </p:nvPicPr>
        <p:blipFill>
          <a:blip r:embed="rId3"/>
          <a:stretch>
            <a:fillRect/>
          </a:stretch>
        </p:blipFill>
        <p:spPr>
          <a:xfrm>
            <a:off x="1166271" y="1273370"/>
            <a:ext cx="9940754" cy="1766005"/>
          </a:xfrm>
          <a:prstGeom prst="rect">
            <a:avLst/>
          </a:prstGeom>
        </p:spPr>
      </p:pic>
    </p:spTree>
    <p:extLst>
      <p:ext uri="{BB962C8B-B14F-4D97-AF65-F5344CB8AC3E}">
        <p14:creationId xmlns:p14="http://schemas.microsoft.com/office/powerpoint/2010/main" val="1391918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60903-003B-273E-3584-5312F76C3EF3}"/>
              </a:ext>
            </a:extLst>
          </p:cNvPr>
          <p:cNvSpPr>
            <a:spLocks noGrp="1"/>
          </p:cNvSpPr>
          <p:nvPr>
            <p:ph type="title"/>
          </p:nvPr>
        </p:nvSpPr>
        <p:spPr>
          <a:xfrm>
            <a:off x="3154260" y="545283"/>
            <a:ext cx="8548381" cy="771111"/>
          </a:xfrm>
        </p:spPr>
        <p:txBody>
          <a:bodyPr/>
          <a:lstStyle/>
          <a:p>
            <a:r>
              <a:rPr lang="en-IN" dirty="0"/>
              <a:t>Machine Learning Design Approach</a:t>
            </a:r>
            <a:endParaRPr lang="en-US" dirty="0"/>
          </a:p>
        </p:txBody>
      </p:sp>
      <p:sp>
        <p:nvSpPr>
          <p:cNvPr id="4" name="Content Placeholder 3">
            <a:extLst>
              <a:ext uri="{FF2B5EF4-FFF2-40B4-BE49-F238E27FC236}">
                <a16:creationId xmlns:a16="http://schemas.microsoft.com/office/drawing/2014/main" id="{74160DFF-2E7E-7A22-819A-C011020DFF01}"/>
              </a:ext>
            </a:extLst>
          </p:cNvPr>
          <p:cNvSpPr>
            <a:spLocks noGrp="1"/>
          </p:cNvSpPr>
          <p:nvPr>
            <p:ph sz="quarter" idx="31"/>
          </p:nvPr>
        </p:nvSpPr>
        <p:spPr>
          <a:xfrm>
            <a:off x="3386433" y="2167385"/>
            <a:ext cx="8710492" cy="4510252"/>
          </a:xfrm>
        </p:spPr>
        <p:txBody>
          <a:bodyPr/>
          <a:lstStyle/>
          <a:p>
            <a:pPr marL="0" indent="0">
              <a:lnSpc>
                <a:spcPct val="100000"/>
              </a:lnSpc>
              <a:spcBef>
                <a:spcPts val="0"/>
              </a:spcBef>
              <a:spcAft>
                <a:spcPts val="0"/>
              </a:spcAft>
              <a:buNone/>
            </a:pPr>
            <a:r>
              <a:rPr lang="en-US" b="1" dirty="0">
                <a:solidFill>
                  <a:schemeClr val="accent3">
                    <a:lumMod val="60000"/>
                    <a:lumOff val="40000"/>
                  </a:schemeClr>
                </a:solidFill>
              </a:rPr>
              <a:t>1. Dataset Collection &amp; Preprocessing</a:t>
            </a:r>
          </a:p>
          <a:p>
            <a:pPr>
              <a:lnSpc>
                <a:spcPct val="100000"/>
              </a:lnSpc>
              <a:spcBef>
                <a:spcPts val="0"/>
              </a:spcBef>
              <a:spcAft>
                <a:spcPts val="0"/>
              </a:spcAft>
            </a:pPr>
            <a:r>
              <a:rPr lang="en-US" dirty="0">
                <a:solidFill>
                  <a:schemeClr val="accent3">
                    <a:lumMod val="60000"/>
                    <a:lumOff val="40000"/>
                  </a:schemeClr>
                </a:solidFill>
              </a:rPr>
              <a:t>Collected phishing &amp; legitimate URLs from open-source datasets</a:t>
            </a:r>
          </a:p>
          <a:p>
            <a:pPr>
              <a:lnSpc>
                <a:spcPct val="100000"/>
              </a:lnSpc>
              <a:spcBef>
                <a:spcPts val="0"/>
              </a:spcBef>
              <a:spcAft>
                <a:spcPts val="0"/>
              </a:spcAft>
            </a:pPr>
            <a:r>
              <a:rPr lang="en-US" dirty="0">
                <a:solidFill>
                  <a:schemeClr val="accent3">
                    <a:lumMod val="60000"/>
                    <a:lumOff val="40000"/>
                  </a:schemeClr>
                </a:solidFill>
              </a:rPr>
              <a:t>Performed Exploratory Data Analysis (EDA)</a:t>
            </a:r>
          </a:p>
          <a:p>
            <a:pPr>
              <a:lnSpc>
                <a:spcPct val="100000"/>
              </a:lnSpc>
              <a:spcBef>
                <a:spcPts val="0"/>
              </a:spcBef>
              <a:spcAft>
                <a:spcPts val="0"/>
              </a:spcAft>
            </a:pPr>
            <a:r>
              <a:rPr lang="en-US" dirty="0">
                <a:solidFill>
                  <a:schemeClr val="accent3">
                    <a:lumMod val="60000"/>
                    <a:lumOff val="40000"/>
                  </a:schemeClr>
                </a:solidFill>
              </a:rPr>
              <a:t>Cleaned, encoded, and scaled features for model input</a:t>
            </a:r>
          </a:p>
          <a:p>
            <a:pPr marL="0" indent="0">
              <a:lnSpc>
                <a:spcPct val="100000"/>
              </a:lnSpc>
              <a:spcBef>
                <a:spcPts val="0"/>
              </a:spcBef>
              <a:spcAft>
                <a:spcPts val="0"/>
              </a:spcAft>
              <a:buNone/>
            </a:pPr>
            <a:endParaRPr lang="en-US" dirty="0">
              <a:solidFill>
                <a:schemeClr val="accent3">
                  <a:lumMod val="60000"/>
                  <a:lumOff val="40000"/>
                </a:schemeClr>
              </a:solidFill>
            </a:endParaRPr>
          </a:p>
          <a:p>
            <a:pPr marL="0" indent="0">
              <a:lnSpc>
                <a:spcPct val="100000"/>
              </a:lnSpc>
              <a:spcBef>
                <a:spcPts val="0"/>
              </a:spcBef>
              <a:spcAft>
                <a:spcPts val="0"/>
              </a:spcAft>
              <a:buNone/>
            </a:pPr>
            <a:r>
              <a:rPr lang="en-IN" b="1" dirty="0">
                <a:solidFill>
                  <a:schemeClr val="accent3">
                    <a:lumMod val="60000"/>
                    <a:lumOff val="40000"/>
                  </a:schemeClr>
                </a:solidFill>
              </a:rPr>
              <a:t>2. Model Selection &amp; Development</a:t>
            </a:r>
          </a:p>
          <a:p>
            <a:pPr>
              <a:lnSpc>
                <a:spcPct val="100000"/>
              </a:lnSpc>
              <a:spcBef>
                <a:spcPts val="0"/>
              </a:spcBef>
              <a:spcAft>
                <a:spcPts val="0"/>
              </a:spcAft>
            </a:pPr>
            <a:r>
              <a:rPr lang="en-IN" dirty="0">
                <a:solidFill>
                  <a:schemeClr val="accent3">
                    <a:lumMod val="60000"/>
                    <a:lumOff val="40000"/>
                  </a:schemeClr>
                </a:solidFill>
              </a:rPr>
              <a:t>Split data into training and test sets</a:t>
            </a:r>
          </a:p>
          <a:p>
            <a:pPr>
              <a:lnSpc>
                <a:spcPct val="100000"/>
              </a:lnSpc>
              <a:spcBef>
                <a:spcPts val="0"/>
              </a:spcBef>
              <a:spcAft>
                <a:spcPts val="0"/>
              </a:spcAft>
            </a:pPr>
            <a:r>
              <a:rPr lang="en-IN" dirty="0">
                <a:solidFill>
                  <a:schemeClr val="accent3">
                    <a:lumMod val="60000"/>
                    <a:lumOff val="40000"/>
                  </a:schemeClr>
                </a:solidFill>
              </a:rPr>
              <a:t>Applied ML algorithms:</a:t>
            </a:r>
            <a:br>
              <a:rPr lang="en-IN" dirty="0">
                <a:solidFill>
                  <a:schemeClr val="accent3">
                    <a:lumMod val="60000"/>
                    <a:lumOff val="40000"/>
                  </a:schemeClr>
                </a:solidFill>
              </a:rPr>
            </a:br>
            <a:r>
              <a:rPr lang="en-IN" dirty="0">
                <a:solidFill>
                  <a:schemeClr val="accent3">
                    <a:lumMod val="60000"/>
                    <a:lumOff val="40000"/>
                  </a:schemeClr>
                </a:solidFill>
              </a:rPr>
              <a:t>Logistic Regression, KNN, Decision Tree, Random Forest, SVM, AdaBoost, </a:t>
            </a:r>
            <a:r>
              <a:rPr lang="en-IN" dirty="0" err="1">
                <a:solidFill>
                  <a:schemeClr val="accent3">
                    <a:lumMod val="60000"/>
                    <a:lumOff val="40000"/>
                  </a:schemeClr>
                </a:solidFill>
              </a:rPr>
              <a:t>XGBoost</a:t>
            </a:r>
            <a:endParaRPr lang="en-IN" dirty="0">
              <a:solidFill>
                <a:schemeClr val="accent3">
                  <a:lumMod val="60000"/>
                  <a:lumOff val="40000"/>
                </a:schemeClr>
              </a:solidFill>
            </a:endParaRPr>
          </a:p>
          <a:p>
            <a:pPr>
              <a:lnSpc>
                <a:spcPct val="100000"/>
              </a:lnSpc>
              <a:spcBef>
                <a:spcPts val="0"/>
              </a:spcBef>
              <a:spcAft>
                <a:spcPts val="0"/>
              </a:spcAft>
            </a:pPr>
            <a:r>
              <a:rPr lang="en-IN" dirty="0">
                <a:solidFill>
                  <a:schemeClr val="accent3">
                    <a:lumMod val="60000"/>
                    <a:lumOff val="40000"/>
                  </a:schemeClr>
                </a:solidFill>
              </a:rPr>
              <a:t>Evaluated using accuracy, precision, recall, F1-score</a:t>
            </a:r>
          </a:p>
          <a:p>
            <a:pPr marL="0" indent="0">
              <a:lnSpc>
                <a:spcPct val="100000"/>
              </a:lnSpc>
              <a:spcBef>
                <a:spcPts val="0"/>
              </a:spcBef>
              <a:spcAft>
                <a:spcPts val="0"/>
              </a:spcAft>
              <a:buNone/>
            </a:pPr>
            <a:endParaRPr lang="en-IN" dirty="0">
              <a:solidFill>
                <a:schemeClr val="accent3">
                  <a:lumMod val="60000"/>
                  <a:lumOff val="40000"/>
                </a:schemeClr>
              </a:solidFill>
            </a:endParaRPr>
          </a:p>
          <a:p>
            <a:pPr marL="0" indent="0">
              <a:lnSpc>
                <a:spcPct val="100000"/>
              </a:lnSpc>
              <a:spcBef>
                <a:spcPts val="0"/>
              </a:spcBef>
              <a:spcAft>
                <a:spcPts val="0"/>
              </a:spcAft>
              <a:buNone/>
            </a:pPr>
            <a:r>
              <a:rPr lang="en-US" b="1" dirty="0">
                <a:solidFill>
                  <a:schemeClr val="accent3">
                    <a:lumMod val="60000"/>
                    <a:lumOff val="40000"/>
                  </a:schemeClr>
                </a:solidFill>
              </a:rPr>
              <a:t>3. Model Comparison &amp; Optimization</a:t>
            </a:r>
          </a:p>
          <a:p>
            <a:pPr>
              <a:lnSpc>
                <a:spcPct val="100000"/>
              </a:lnSpc>
              <a:spcBef>
                <a:spcPts val="0"/>
              </a:spcBef>
              <a:spcAft>
                <a:spcPts val="0"/>
              </a:spcAft>
            </a:pPr>
            <a:r>
              <a:rPr lang="en-US" dirty="0">
                <a:solidFill>
                  <a:schemeClr val="accent3">
                    <a:lumMod val="60000"/>
                    <a:lumOff val="40000"/>
                  </a:schemeClr>
                </a:solidFill>
              </a:rPr>
              <a:t>Compared models to find the best performer</a:t>
            </a:r>
          </a:p>
          <a:p>
            <a:pPr>
              <a:lnSpc>
                <a:spcPct val="100000"/>
              </a:lnSpc>
              <a:spcBef>
                <a:spcPts val="0"/>
              </a:spcBef>
              <a:spcAft>
                <a:spcPts val="0"/>
              </a:spcAft>
            </a:pPr>
            <a:r>
              <a:rPr lang="en-US" dirty="0">
                <a:solidFill>
                  <a:schemeClr val="accent3">
                    <a:lumMod val="60000"/>
                    <a:lumOff val="40000"/>
                  </a:schemeClr>
                </a:solidFill>
              </a:rPr>
              <a:t>Used cross-validation &amp; hyperparameter tuning</a:t>
            </a:r>
          </a:p>
          <a:p>
            <a:pPr>
              <a:lnSpc>
                <a:spcPct val="100000"/>
              </a:lnSpc>
              <a:spcBef>
                <a:spcPts val="0"/>
              </a:spcBef>
              <a:spcAft>
                <a:spcPts val="0"/>
              </a:spcAft>
            </a:pPr>
            <a:r>
              <a:rPr lang="en-US" dirty="0">
                <a:solidFill>
                  <a:schemeClr val="accent3">
                    <a:lumMod val="60000"/>
                    <a:lumOff val="40000"/>
                  </a:schemeClr>
                </a:solidFill>
              </a:rPr>
              <a:t>Selected final model based on overall performance</a:t>
            </a:r>
          </a:p>
        </p:txBody>
      </p:sp>
      <p:sp>
        <p:nvSpPr>
          <p:cNvPr id="3" name="Slide Number Placeholder 2">
            <a:extLst>
              <a:ext uri="{FF2B5EF4-FFF2-40B4-BE49-F238E27FC236}">
                <a16:creationId xmlns:a16="http://schemas.microsoft.com/office/drawing/2014/main" id="{64347AE7-D6A2-42FB-3D58-6297742FC352}"/>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14</a:t>
            </a:fld>
            <a:endParaRPr lang="en-US" dirty="0"/>
          </a:p>
        </p:txBody>
      </p:sp>
      <p:pic>
        <p:nvPicPr>
          <p:cNvPr id="5" name="Image 0" descr="preencoded.png">
            <a:extLst>
              <a:ext uri="{FF2B5EF4-FFF2-40B4-BE49-F238E27FC236}">
                <a16:creationId xmlns:a16="http://schemas.microsoft.com/office/drawing/2014/main" id="{85C55173-5E5B-A1DF-E305-9242A71F7BE9}"/>
              </a:ext>
            </a:extLst>
          </p:cNvPr>
          <p:cNvPicPr>
            <a:picLocks noChangeAspect="1"/>
          </p:cNvPicPr>
          <p:nvPr/>
        </p:nvPicPr>
        <p:blipFill>
          <a:blip r:embed="rId3"/>
          <a:stretch>
            <a:fillRect/>
          </a:stretch>
        </p:blipFill>
        <p:spPr>
          <a:xfrm>
            <a:off x="0" y="2155209"/>
            <a:ext cx="3386433" cy="3575031"/>
          </a:xfrm>
          <a:prstGeom prst="rect">
            <a:avLst/>
          </a:prstGeom>
        </p:spPr>
      </p:pic>
    </p:spTree>
    <p:extLst>
      <p:ext uri="{BB962C8B-B14F-4D97-AF65-F5344CB8AC3E}">
        <p14:creationId xmlns:p14="http://schemas.microsoft.com/office/powerpoint/2010/main" val="1962637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arn(inVertical)">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barn(inVertical)">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barn(inVertical)">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barn(inVertical)">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barn(inVertical)">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barn(inVertical)">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barn(inVertical)">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barn(inVertical)">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4">
                                            <p:txEl>
                                              <p:pRg st="10" end="10"/>
                                            </p:txEl>
                                          </p:spTgt>
                                        </p:tgtEl>
                                        <p:attrNameLst>
                                          <p:attrName>style.visibility</p:attrName>
                                        </p:attrNameLst>
                                      </p:cBhvr>
                                      <p:to>
                                        <p:strVal val="visible"/>
                                      </p:to>
                                    </p:set>
                                    <p:animEffect transition="in" filter="barn(inVertical)">
                                      <p:cBhvr>
                                        <p:cTn id="52" dur="500"/>
                                        <p:tgtEl>
                                          <p:spTgt spid="4">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4">
                                            <p:txEl>
                                              <p:pRg st="11" end="11"/>
                                            </p:txEl>
                                          </p:spTgt>
                                        </p:tgtEl>
                                        <p:attrNameLst>
                                          <p:attrName>style.visibility</p:attrName>
                                        </p:attrNameLst>
                                      </p:cBhvr>
                                      <p:to>
                                        <p:strVal val="visible"/>
                                      </p:to>
                                    </p:set>
                                    <p:animEffect transition="in" filter="barn(inVertical)">
                                      <p:cBhvr>
                                        <p:cTn id="57" dur="500"/>
                                        <p:tgtEl>
                                          <p:spTgt spid="4">
                                            <p:txEl>
                                              <p:pRg st="11" end="1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4">
                                            <p:txEl>
                                              <p:pRg st="12" end="12"/>
                                            </p:txEl>
                                          </p:spTgt>
                                        </p:tgtEl>
                                        <p:attrNameLst>
                                          <p:attrName>style.visibility</p:attrName>
                                        </p:attrNameLst>
                                      </p:cBhvr>
                                      <p:to>
                                        <p:strVal val="visible"/>
                                      </p:to>
                                    </p:set>
                                    <p:animEffect transition="in" filter="barn(inVertical)">
                                      <p:cBhvr>
                                        <p:cTn id="62" dur="500"/>
                                        <p:tgtEl>
                                          <p:spTgt spid="4">
                                            <p:txEl>
                                              <p:pRg st="12" end="1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grpId="0" nodeType="clickEffect">
                                  <p:stCondLst>
                                    <p:cond delay="0"/>
                                  </p:stCondLst>
                                  <p:childTnLst>
                                    <p:set>
                                      <p:cBhvr>
                                        <p:cTn id="66" dur="1" fill="hold">
                                          <p:stCondLst>
                                            <p:cond delay="0"/>
                                          </p:stCondLst>
                                        </p:cTn>
                                        <p:tgtEl>
                                          <p:spTgt spid="4">
                                            <p:txEl>
                                              <p:pRg st="13" end="13"/>
                                            </p:txEl>
                                          </p:spTgt>
                                        </p:tgtEl>
                                        <p:attrNameLst>
                                          <p:attrName>style.visibility</p:attrName>
                                        </p:attrNameLst>
                                      </p:cBhvr>
                                      <p:to>
                                        <p:strVal val="visible"/>
                                      </p:to>
                                    </p:set>
                                    <p:animEffect transition="in" filter="barn(inVertical)">
                                      <p:cBhvr>
                                        <p:cTn id="67" dur="500"/>
                                        <p:tgtEl>
                                          <p:spTgt spid="4">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DA772-51D0-287E-CEC2-06BC1E341D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71C1DD-99CD-EA5C-7971-10296B862673}"/>
              </a:ext>
            </a:extLst>
          </p:cNvPr>
          <p:cNvSpPr>
            <a:spLocks noGrp="1"/>
          </p:cNvSpPr>
          <p:nvPr>
            <p:ph type="title"/>
          </p:nvPr>
        </p:nvSpPr>
        <p:spPr>
          <a:xfrm>
            <a:off x="3386433" y="266677"/>
            <a:ext cx="7420819" cy="741952"/>
          </a:xfrm>
        </p:spPr>
        <p:txBody>
          <a:bodyPr/>
          <a:lstStyle/>
          <a:p>
            <a:r>
              <a:rPr lang="en-IN" dirty="0"/>
              <a:t>Machine learning Process</a:t>
            </a:r>
            <a:endParaRPr lang="en-US" dirty="0"/>
          </a:p>
        </p:txBody>
      </p:sp>
      <p:sp>
        <p:nvSpPr>
          <p:cNvPr id="3" name="Slide Number Placeholder 2">
            <a:extLst>
              <a:ext uri="{FF2B5EF4-FFF2-40B4-BE49-F238E27FC236}">
                <a16:creationId xmlns:a16="http://schemas.microsoft.com/office/drawing/2014/main" id="{E14D7830-02AD-D714-C8E1-A87C9655396D}"/>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15</a:t>
            </a:fld>
            <a:endParaRPr lang="en-US" dirty="0"/>
          </a:p>
        </p:txBody>
      </p:sp>
      <p:pic>
        <p:nvPicPr>
          <p:cNvPr id="5" name="Image 0" descr="preencoded.png">
            <a:extLst>
              <a:ext uri="{FF2B5EF4-FFF2-40B4-BE49-F238E27FC236}">
                <a16:creationId xmlns:a16="http://schemas.microsoft.com/office/drawing/2014/main" id="{DD5ADD9C-A1E7-DEF2-39B1-3B14810F3E5E}"/>
              </a:ext>
            </a:extLst>
          </p:cNvPr>
          <p:cNvPicPr>
            <a:picLocks noChangeAspect="1"/>
          </p:cNvPicPr>
          <p:nvPr/>
        </p:nvPicPr>
        <p:blipFill>
          <a:blip r:embed="rId3"/>
          <a:stretch>
            <a:fillRect/>
          </a:stretch>
        </p:blipFill>
        <p:spPr>
          <a:xfrm>
            <a:off x="0" y="2155209"/>
            <a:ext cx="3386433" cy="3575031"/>
          </a:xfrm>
          <a:prstGeom prst="rect">
            <a:avLst/>
          </a:prstGeom>
        </p:spPr>
      </p:pic>
      <p:pic>
        <p:nvPicPr>
          <p:cNvPr id="8" name="Picture 7">
            <a:extLst>
              <a:ext uri="{FF2B5EF4-FFF2-40B4-BE49-F238E27FC236}">
                <a16:creationId xmlns:a16="http://schemas.microsoft.com/office/drawing/2014/main" id="{1BC27DA9-C0E9-583A-DFE0-29312D35DAB8}"/>
              </a:ext>
            </a:extLst>
          </p:cNvPr>
          <p:cNvPicPr>
            <a:picLocks noChangeAspect="1"/>
          </p:cNvPicPr>
          <p:nvPr/>
        </p:nvPicPr>
        <p:blipFill>
          <a:blip r:embed="rId4"/>
          <a:stretch>
            <a:fillRect/>
          </a:stretch>
        </p:blipFill>
        <p:spPr>
          <a:xfrm>
            <a:off x="-1" y="1127760"/>
            <a:ext cx="6695769" cy="5730239"/>
          </a:xfrm>
          <a:prstGeom prst="rect">
            <a:avLst/>
          </a:prstGeom>
        </p:spPr>
      </p:pic>
      <p:pic>
        <p:nvPicPr>
          <p:cNvPr id="9" name="Image 0" descr="preencoded.png">
            <a:extLst>
              <a:ext uri="{FF2B5EF4-FFF2-40B4-BE49-F238E27FC236}">
                <a16:creationId xmlns:a16="http://schemas.microsoft.com/office/drawing/2014/main" id="{BE99E89E-5085-ED07-AF22-317B54C5B8EA}"/>
              </a:ext>
            </a:extLst>
          </p:cNvPr>
          <p:cNvPicPr>
            <a:picLocks noChangeAspect="1"/>
          </p:cNvPicPr>
          <p:nvPr/>
        </p:nvPicPr>
        <p:blipFill>
          <a:blip r:embed="rId5"/>
          <a:stretch>
            <a:fillRect/>
          </a:stretch>
        </p:blipFill>
        <p:spPr>
          <a:xfrm>
            <a:off x="6695769" y="1127760"/>
            <a:ext cx="5496231" cy="5730240"/>
          </a:xfrm>
          <a:prstGeom prst="rect">
            <a:avLst/>
          </a:prstGeom>
        </p:spPr>
      </p:pic>
    </p:spTree>
    <p:extLst>
      <p:ext uri="{BB962C8B-B14F-4D97-AF65-F5344CB8AC3E}">
        <p14:creationId xmlns:p14="http://schemas.microsoft.com/office/powerpoint/2010/main" val="140983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0416D-8814-99F6-32EA-4AA273D37D0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2C658F-CC65-C29E-24A9-3FFA86EAD58C}"/>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16</a:t>
            </a:fld>
            <a:endParaRPr lang="en-US" dirty="0"/>
          </a:p>
        </p:txBody>
      </p:sp>
      <p:sp>
        <p:nvSpPr>
          <p:cNvPr id="9" name="Title 4">
            <a:extLst>
              <a:ext uri="{FF2B5EF4-FFF2-40B4-BE49-F238E27FC236}">
                <a16:creationId xmlns:a16="http://schemas.microsoft.com/office/drawing/2014/main" id="{532A8557-FAB3-A781-51F6-EC0CBD33B4A2}"/>
              </a:ext>
            </a:extLst>
          </p:cNvPr>
          <p:cNvSpPr txBox="1">
            <a:spLocks/>
          </p:cNvSpPr>
          <p:nvPr/>
        </p:nvSpPr>
        <p:spPr>
          <a:xfrm>
            <a:off x="767443" y="249899"/>
            <a:ext cx="10695214" cy="948362"/>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3200" kern="1200" cap="all" spc="300" baseline="0">
                <a:solidFill>
                  <a:schemeClr val="bg1"/>
                </a:solidFill>
                <a:latin typeface="+mj-lt"/>
                <a:ea typeface="+mj-ea"/>
                <a:cs typeface="Biome" panose="020B0503030204020804" pitchFamily="34" charset="0"/>
              </a:defRPr>
            </a:lvl1pPr>
          </a:lstStyle>
          <a:p>
            <a:r>
              <a:rPr lang="en-IN" sz="4000" dirty="0">
                <a:solidFill>
                  <a:schemeClr val="accent3">
                    <a:lumMod val="75000"/>
                  </a:schemeClr>
                </a:solidFill>
              </a:rPr>
              <a:t>Dataset overview</a:t>
            </a:r>
          </a:p>
        </p:txBody>
      </p:sp>
      <p:sp>
        <p:nvSpPr>
          <p:cNvPr id="10" name="TextBox 9">
            <a:extLst>
              <a:ext uri="{FF2B5EF4-FFF2-40B4-BE49-F238E27FC236}">
                <a16:creationId xmlns:a16="http://schemas.microsoft.com/office/drawing/2014/main" id="{6F26189D-486F-3DF0-D27D-09546500031C}"/>
              </a:ext>
            </a:extLst>
          </p:cNvPr>
          <p:cNvSpPr txBox="1"/>
          <p:nvPr/>
        </p:nvSpPr>
        <p:spPr>
          <a:xfrm>
            <a:off x="507384" y="1208954"/>
            <a:ext cx="11270759" cy="5047536"/>
          </a:xfrm>
          <a:prstGeom prst="rect">
            <a:avLst/>
          </a:prstGeom>
          <a:noFill/>
        </p:spPr>
        <p:txBody>
          <a:bodyPr wrap="square">
            <a:spAutoFit/>
          </a:bodyPr>
          <a:lstStyle/>
          <a:p>
            <a:pPr algn="l"/>
            <a:endParaRPr lang="en-IN" sz="1600" b="0" i="0" u="none" strike="noStrike" baseline="0" dirty="0">
              <a:solidFill>
                <a:schemeClr val="accent3">
                  <a:lumMod val="60000"/>
                  <a:lumOff val="40000"/>
                </a:schemeClr>
              </a:solidFill>
              <a:latin typeface="Times New Roman" panose="02020603050405020304" pitchFamily="18" charset="0"/>
            </a:endParaRPr>
          </a:p>
          <a:p>
            <a:r>
              <a:rPr lang="en-US" dirty="0">
                <a:solidFill>
                  <a:schemeClr val="accent3">
                    <a:lumMod val="60000"/>
                    <a:lumOff val="40000"/>
                  </a:schemeClr>
                </a:solidFill>
              </a:rPr>
              <a:t>The phishing detection dataset comprising 11,430 URLs with 87 features is a comprehensive resource for training machine learning models to identify phishing websites. These features are categorized into three main classes: </a:t>
            </a:r>
          </a:p>
          <a:p>
            <a:r>
              <a:rPr lang="en-US" dirty="0">
                <a:solidFill>
                  <a:schemeClr val="accent3">
                    <a:lumMod val="60000"/>
                    <a:lumOff val="40000"/>
                  </a:schemeClr>
                </a:solidFill>
              </a:rPr>
              <a:t>1. URL Structure and Syntax (56 features) </a:t>
            </a:r>
          </a:p>
          <a:p>
            <a:r>
              <a:rPr lang="en-IN" dirty="0">
                <a:solidFill>
                  <a:schemeClr val="accent3">
                    <a:lumMod val="60000"/>
                    <a:lumOff val="40000"/>
                  </a:schemeClr>
                </a:solidFill>
              </a:rPr>
              <a:t>2. Web Page Content (24 features) </a:t>
            </a:r>
          </a:p>
          <a:p>
            <a:r>
              <a:rPr lang="en-IN" dirty="0">
                <a:solidFill>
                  <a:schemeClr val="accent3">
                    <a:lumMod val="60000"/>
                    <a:lumOff val="40000"/>
                  </a:schemeClr>
                </a:solidFill>
              </a:rPr>
              <a:t>3. External Services (7 features) </a:t>
            </a:r>
          </a:p>
          <a:p>
            <a:endParaRPr lang="en-IN" dirty="0">
              <a:solidFill>
                <a:schemeClr val="accent3">
                  <a:lumMod val="60000"/>
                  <a:lumOff val="40000"/>
                </a:schemeClr>
              </a:solidFill>
            </a:endParaRPr>
          </a:p>
          <a:p>
            <a:r>
              <a:rPr lang="en-US" dirty="0">
                <a:solidFill>
                  <a:schemeClr val="accent3">
                    <a:lumMod val="60000"/>
                    <a:lumOff val="40000"/>
                  </a:schemeClr>
                </a:solidFill>
              </a:rPr>
              <a:t>Each feature provides insights into different aspects of a website that may indicate phishing activity. </a:t>
            </a:r>
          </a:p>
          <a:p>
            <a:endParaRPr lang="en-US" dirty="0">
              <a:solidFill>
                <a:schemeClr val="accent3">
                  <a:lumMod val="60000"/>
                  <a:lumOff val="40000"/>
                </a:schemeClr>
              </a:solidFill>
            </a:endParaRPr>
          </a:p>
          <a:p>
            <a:r>
              <a:rPr lang="en-US" dirty="0">
                <a:solidFill>
                  <a:schemeClr val="accent3">
                    <a:lumMod val="60000"/>
                    <a:lumOff val="40000"/>
                  </a:schemeClr>
                </a:solidFill>
              </a:rPr>
              <a:t>These features, when combined, help in identifying and classifying whether a given URL is phishing or not. The use of URL structure, page content, and external services provides a holistic view of the website, enhancing the model’s ability to detect phishing activities accurately. </a:t>
            </a:r>
          </a:p>
          <a:p>
            <a:endParaRPr lang="en-US" dirty="0">
              <a:solidFill>
                <a:schemeClr val="accent3">
                  <a:lumMod val="60000"/>
                  <a:lumOff val="40000"/>
                </a:schemeClr>
              </a:solidFill>
            </a:endParaRPr>
          </a:p>
          <a:p>
            <a:r>
              <a:rPr lang="en-US" dirty="0">
                <a:solidFill>
                  <a:schemeClr val="accent3">
                    <a:lumMod val="60000"/>
                    <a:lumOff val="40000"/>
                  </a:schemeClr>
                </a:solidFill>
              </a:rPr>
              <a:t>The EDA revealed key insights into the dataset, including important features for phishing detection and balanced data. These findings will help guide the preprocessing steps for model training and further improve phishing detection accuracy. </a:t>
            </a:r>
            <a:endParaRPr lang="en-IN" dirty="0">
              <a:solidFill>
                <a:schemeClr val="accent3">
                  <a:lumMod val="60000"/>
                  <a:lumOff val="40000"/>
                </a:schemeClr>
              </a:solidFill>
            </a:endParaRPr>
          </a:p>
          <a:p>
            <a:pPr algn="just"/>
            <a:endParaRPr lang="en-IN" dirty="0">
              <a:solidFill>
                <a:schemeClr val="accent3">
                  <a:lumMod val="60000"/>
                  <a:lumOff val="40000"/>
                </a:schemeClr>
              </a:solidFill>
            </a:endParaRPr>
          </a:p>
        </p:txBody>
      </p:sp>
    </p:spTree>
    <p:extLst>
      <p:ext uri="{BB962C8B-B14F-4D97-AF65-F5344CB8AC3E}">
        <p14:creationId xmlns:p14="http://schemas.microsoft.com/office/powerpoint/2010/main" val="3128288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605B5-00B3-E459-2852-7AB0C9ABA4C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EAF4E90-82BE-6E33-07C5-607312B4F50B}"/>
              </a:ext>
            </a:extLst>
          </p:cNvPr>
          <p:cNvSpPr>
            <a:spLocks noGrp="1"/>
          </p:cNvSpPr>
          <p:nvPr>
            <p:ph type="title"/>
          </p:nvPr>
        </p:nvSpPr>
        <p:spPr>
          <a:xfrm>
            <a:off x="652490" y="186574"/>
            <a:ext cx="3736630" cy="1093586"/>
          </a:xfrm>
        </p:spPr>
        <p:txBody>
          <a:bodyPr/>
          <a:lstStyle/>
          <a:p>
            <a:pPr lvl="0"/>
            <a:r>
              <a:rPr lang="en-IN" dirty="0"/>
              <a:t>Feature correlation</a:t>
            </a:r>
            <a:endParaRPr lang="en-US" noProof="0" dirty="0"/>
          </a:p>
        </p:txBody>
      </p:sp>
      <p:sp>
        <p:nvSpPr>
          <p:cNvPr id="4" name="Content Placeholder 3">
            <a:extLst>
              <a:ext uri="{FF2B5EF4-FFF2-40B4-BE49-F238E27FC236}">
                <a16:creationId xmlns:a16="http://schemas.microsoft.com/office/drawing/2014/main" id="{41157D9C-5B86-0FD2-DCBE-0E074A3385E3}"/>
              </a:ext>
            </a:extLst>
          </p:cNvPr>
          <p:cNvSpPr>
            <a:spLocks noGrp="1"/>
          </p:cNvSpPr>
          <p:nvPr>
            <p:ph sz="quarter" idx="36"/>
          </p:nvPr>
        </p:nvSpPr>
        <p:spPr>
          <a:xfrm>
            <a:off x="130629" y="1524002"/>
            <a:ext cx="4597581" cy="5116945"/>
          </a:xfrm>
        </p:spPr>
        <p:txBody>
          <a:bodyPr/>
          <a:lstStyle/>
          <a:p>
            <a:pPr>
              <a:buFont typeface="Arial" panose="020B0604020202020204" pitchFamily="34" charset="0"/>
              <a:buChar char="•"/>
            </a:pPr>
            <a:r>
              <a:rPr lang="en-US" dirty="0">
                <a:solidFill>
                  <a:schemeClr val="accent3">
                    <a:lumMod val="60000"/>
                    <a:lumOff val="40000"/>
                  </a:schemeClr>
                </a:solidFill>
              </a:rPr>
              <a:t>Feature correlation measures the strength and direction of a relationship between two variables.</a:t>
            </a:r>
          </a:p>
          <a:p>
            <a:pPr>
              <a:buFont typeface="Arial" panose="020B0604020202020204" pitchFamily="34" charset="0"/>
              <a:buChar char="•"/>
            </a:pPr>
            <a:r>
              <a:rPr lang="en-US" dirty="0">
                <a:solidFill>
                  <a:schemeClr val="accent3">
                    <a:lumMod val="60000"/>
                    <a:lumOff val="40000"/>
                  </a:schemeClr>
                </a:solidFill>
              </a:rPr>
              <a:t>In machine learning, highly correlated features may carry redundant information, which can affect model performance.</a:t>
            </a:r>
          </a:p>
          <a:p>
            <a:pPr>
              <a:buFont typeface="Arial" panose="020B0604020202020204" pitchFamily="34" charset="0"/>
              <a:buChar char="•"/>
            </a:pPr>
            <a:r>
              <a:rPr lang="en-US" dirty="0">
                <a:solidFill>
                  <a:schemeClr val="accent3">
                    <a:lumMod val="60000"/>
                    <a:lumOff val="40000"/>
                  </a:schemeClr>
                </a:solidFill>
              </a:rPr>
              <a:t>Identifying and removing strongly correlated features helps in reducing multicollinearity and improving model interpretability.</a:t>
            </a:r>
          </a:p>
          <a:p>
            <a:pPr>
              <a:buFont typeface="Arial" panose="020B0604020202020204" pitchFamily="34" charset="0"/>
              <a:buChar char="•"/>
            </a:pPr>
            <a:r>
              <a:rPr lang="en-US" dirty="0">
                <a:solidFill>
                  <a:schemeClr val="accent3">
                    <a:lumMod val="60000"/>
                    <a:lumOff val="40000"/>
                  </a:schemeClr>
                </a:solidFill>
              </a:rPr>
              <a:t>A correlation matrix or heatmap is commonly used to visualize the relationships among features.</a:t>
            </a:r>
          </a:p>
        </p:txBody>
      </p:sp>
      <p:pic>
        <p:nvPicPr>
          <p:cNvPr id="7" name="Picture 6">
            <a:extLst>
              <a:ext uri="{FF2B5EF4-FFF2-40B4-BE49-F238E27FC236}">
                <a16:creationId xmlns:a16="http://schemas.microsoft.com/office/drawing/2014/main" id="{01ACEE7B-6728-0DC7-6DBD-B67E507F9F47}"/>
              </a:ext>
            </a:extLst>
          </p:cNvPr>
          <p:cNvPicPr>
            <a:picLocks noChangeAspect="1"/>
          </p:cNvPicPr>
          <p:nvPr/>
        </p:nvPicPr>
        <p:blipFill>
          <a:blip r:embed="rId3"/>
          <a:stretch>
            <a:fillRect/>
          </a:stretch>
        </p:blipFill>
        <p:spPr>
          <a:xfrm>
            <a:off x="4946324" y="1608125"/>
            <a:ext cx="6991209" cy="5161665"/>
          </a:xfrm>
          <a:prstGeom prst="rect">
            <a:avLst/>
          </a:prstGeom>
        </p:spPr>
      </p:pic>
    </p:spTree>
    <p:extLst>
      <p:ext uri="{BB962C8B-B14F-4D97-AF65-F5344CB8AC3E}">
        <p14:creationId xmlns:p14="http://schemas.microsoft.com/office/powerpoint/2010/main" val="3176968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arn(inVertical)">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barn(inVertical)">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barn(inVertical)">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barn(inVertical)">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arn(inVertical)">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FCDBD-0B89-8A71-0CBD-FBFDD32E287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86E54F5-C96E-BE59-7CD9-83B68906D5E7}"/>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18</a:t>
            </a:fld>
            <a:endParaRPr lang="en-US" dirty="0"/>
          </a:p>
        </p:txBody>
      </p:sp>
      <p:sp>
        <p:nvSpPr>
          <p:cNvPr id="9" name="Title 4">
            <a:extLst>
              <a:ext uri="{FF2B5EF4-FFF2-40B4-BE49-F238E27FC236}">
                <a16:creationId xmlns:a16="http://schemas.microsoft.com/office/drawing/2014/main" id="{A986D7BA-E642-DF6E-9B56-716EA5D71A28}"/>
              </a:ext>
            </a:extLst>
          </p:cNvPr>
          <p:cNvSpPr txBox="1">
            <a:spLocks/>
          </p:cNvSpPr>
          <p:nvPr/>
        </p:nvSpPr>
        <p:spPr>
          <a:xfrm>
            <a:off x="767443" y="170375"/>
            <a:ext cx="10695214" cy="1018130"/>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3200" kern="1200" cap="all" spc="300" baseline="0">
                <a:solidFill>
                  <a:schemeClr val="bg1"/>
                </a:solidFill>
                <a:latin typeface="+mj-lt"/>
                <a:ea typeface="+mj-ea"/>
                <a:cs typeface="Biome" panose="020B0503030204020804" pitchFamily="34" charset="0"/>
              </a:defRPr>
            </a:lvl1pPr>
          </a:lstStyle>
          <a:p>
            <a:r>
              <a:rPr lang="en-IN" sz="4000" dirty="0">
                <a:solidFill>
                  <a:schemeClr val="accent3">
                    <a:lumMod val="75000"/>
                  </a:schemeClr>
                </a:solidFill>
              </a:rPr>
              <a:t>Model selection &amp; evaluation</a:t>
            </a:r>
          </a:p>
        </p:txBody>
      </p:sp>
      <p:sp>
        <p:nvSpPr>
          <p:cNvPr id="10" name="TextBox 9">
            <a:extLst>
              <a:ext uri="{FF2B5EF4-FFF2-40B4-BE49-F238E27FC236}">
                <a16:creationId xmlns:a16="http://schemas.microsoft.com/office/drawing/2014/main" id="{F3DF94B4-6C98-F3F7-DDD8-8A6F451416FF}"/>
              </a:ext>
            </a:extLst>
          </p:cNvPr>
          <p:cNvSpPr txBox="1"/>
          <p:nvPr/>
        </p:nvSpPr>
        <p:spPr>
          <a:xfrm>
            <a:off x="504978" y="979468"/>
            <a:ext cx="11182043" cy="5878532"/>
          </a:xfrm>
          <a:prstGeom prst="rect">
            <a:avLst/>
          </a:prstGeom>
          <a:noFill/>
        </p:spPr>
        <p:txBody>
          <a:bodyPr wrap="square">
            <a:spAutoFit/>
          </a:bodyPr>
          <a:lstStyle/>
          <a:p>
            <a:pPr algn="l"/>
            <a:endParaRPr lang="en-IN" b="0" i="0" u="none" strike="noStrike" baseline="0" dirty="0">
              <a:solidFill>
                <a:schemeClr val="accent3">
                  <a:lumMod val="60000"/>
                  <a:lumOff val="40000"/>
                </a:schemeClr>
              </a:solidFill>
              <a:latin typeface="Times New Roman" panose="02020603050405020304" pitchFamily="18" charset="0"/>
            </a:endParaRPr>
          </a:p>
          <a:p>
            <a:r>
              <a:rPr lang="en-US" sz="2000" dirty="0">
                <a:solidFill>
                  <a:schemeClr val="accent3">
                    <a:lumMod val="60000"/>
                    <a:lumOff val="40000"/>
                  </a:schemeClr>
                </a:solidFill>
              </a:rPr>
              <a:t>This project frames phishing detection as a binary classification task—where each URL is categorized as either </a:t>
            </a:r>
            <a:r>
              <a:rPr lang="en-US" sz="2000" i="1" dirty="0">
                <a:solidFill>
                  <a:schemeClr val="accent3">
                    <a:lumMod val="60000"/>
                    <a:lumOff val="40000"/>
                  </a:schemeClr>
                </a:solidFill>
              </a:rPr>
              <a:t>phishing (1)</a:t>
            </a:r>
            <a:r>
              <a:rPr lang="en-US" sz="2000" dirty="0">
                <a:solidFill>
                  <a:schemeClr val="accent3">
                    <a:lumMod val="60000"/>
                    <a:lumOff val="40000"/>
                  </a:schemeClr>
                </a:solidFill>
              </a:rPr>
              <a:t> or </a:t>
            </a:r>
            <a:r>
              <a:rPr lang="en-US" sz="2000" i="1" dirty="0">
                <a:solidFill>
                  <a:schemeClr val="accent3">
                    <a:lumMod val="60000"/>
                    <a:lumOff val="40000"/>
                  </a:schemeClr>
                </a:solidFill>
              </a:rPr>
              <a:t>legitimate (0)</a:t>
            </a:r>
            <a:r>
              <a:rPr lang="en-US" sz="2000" dirty="0">
                <a:solidFill>
                  <a:schemeClr val="accent3">
                    <a:lumMod val="60000"/>
                    <a:lumOff val="40000"/>
                  </a:schemeClr>
                </a:solidFill>
              </a:rPr>
              <a:t>.</a:t>
            </a:r>
          </a:p>
          <a:p>
            <a:endParaRPr lang="en-US" sz="2000" dirty="0">
              <a:solidFill>
                <a:schemeClr val="accent3">
                  <a:lumMod val="60000"/>
                  <a:lumOff val="40000"/>
                </a:schemeClr>
              </a:solidFill>
            </a:endParaRPr>
          </a:p>
          <a:p>
            <a:r>
              <a:rPr lang="en-US" sz="2000" dirty="0">
                <a:solidFill>
                  <a:schemeClr val="accent3">
                    <a:lumMod val="60000"/>
                    <a:lumOff val="40000"/>
                  </a:schemeClr>
                </a:solidFill>
              </a:rPr>
              <a:t>The following classification algorithms were implemented and evaluated:</a:t>
            </a:r>
          </a:p>
          <a:p>
            <a:pPr marL="342900" indent="-342900">
              <a:buFont typeface="Arial" panose="020B0604020202020204" pitchFamily="34" charset="0"/>
              <a:buChar char="•"/>
            </a:pPr>
            <a:r>
              <a:rPr lang="en-US" sz="2000" dirty="0">
                <a:solidFill>
                  <a:schemeClr val="accent3">
                    <a:lumMod val="60000"/>
                    <a:lumOff val="40000"/>
                  </a:schemeClr>
                </a:solidFill>
              </a:rPr>
              <a:t>Logistic Regression</a:t>
            </a:r>
          </a:p>
          <a:p>
            <a:pPr marL="342900" indent="-342900">
              <a:buFont typeface="Arial" panose="020B0604020202020204" pitchFamily="34" charset="0"/>
              <a:buChar char="•"/>
            </a:pPr>
            <a:r>
              <a:rPr lang="en-US" sz="2000" dirty="0">
                <a:solidFill>
                  <a:schemeClr val="accent3">
                    <a:lumMod val="60000"/>
                    <a:lumOff val="40000"/>
                  </a:schemeClr>
                </a:solidFill>
              </a:rPr>
              <a:t>K-Nearest Neighbors (KNN)</a:t>
            </a:r>
          </a:p>
          <a:p>
            <a:pPr marL="342900" indent="-342900">
              <a:buFont typeface="Arial" panose="020B0604020202020204" pitchFamily="34" charset="0"/>
              <a:buChar char="•"/>
            </a:pPr>
            <a:r>
              <a:rPr lang="en-US" sz="2000" dirty="0">
                <a:solidFill>
                  <a:schemeClr val="accent3">
                    <a:lumMod val="60000"/>
                    <a:lumOff val="40000"/>
                  </a:schemeClr>
                </a:solidFill>
              </a:rPr>
              <a:t>Decision Trees</a:t>
            </a:r>
          </a:p>
          <a:p>
            <a:pPr marL="342900" indent="-342900">
              <a:buFont typeface="Arial" panose="020B0604020202020204" pitchFamily="34" charset="0"/>
              <a:buChar char="•"/>
            </a:pPr>
            <a:r>
              <a:rPr lang="en-US" sz="2000" dirty="0">
                <a:solidFill>
                  <a:schemeClr val="accent3">
                    <a:lumMod val="60000"/>
                    <a:lumOff val="40000"/>
                  </a:schemeClr>
                </a:solidFill>
              </a:rPr>
              <a:t>Random Forest</a:t>
            </a:r>
          </a:p>
          <a:p>
            <a:pPr marL="342900" indent="-342900">
              <a:buFont typeface="Arial" panose="020B0604020202020204" pitchFamily="34" charset="0"/>
              <a:buChar char="•"/>
            </a:pPr>
            <a:r>
              <a:rPr lang="en-US" sz="2000" dirty="0">
                <a:solidFill>
                  <a:schemeClr val="accent3">
                    <a:lumMod val="60000"/>
                    <a:lumOff val="40000"/>
                  </a:schemeClr>
                </a:solidFill>
              </a:rPr>
              <a:t>Support Vector Machine (SVM)</a:t>
            </a:r>
          </a:p>
          <a:p>
            <a:pPr marL="342900" indent="-342900">
              <a:buFont typeface="Arial" panose="020B0604020202020204" pitchFamily="34" charset="0"/>
              <a:buChar char="•"/>
            </a:pPr>
            <a:r>
              <a:rPr lang="en-US" sz="2000" dirty="0">
                <a:solidFill>
                  <a:schemeClr val="accent3">
                    <a:lumMod val="60000"/>
                    <a:lumOff val="40000"/>
                  </a:schemeClr>
                </a:solidFill>
              </a:rPr>
              <a:t>AdaBoost</a:t>
            </a:r>
          </a:p>
          <a:p>
            <a:pPr marL="342900" indent="-342900">
              <a:buFont typeface="Arial" panose="020B0604020202020204" pitchFamily="34" charset="0"/>
              <a:buChar char="•"/>
            </a:pPr>
            <a:r>
              <a:rPr lang="en-US" sz="2000" dirty="0" err="1">
                <a:solidFill>
                  <a:schemeClr val="accent3">
                    <a:lumMod val="60000"/>
                    <a:lumOff val="40000"/>
                  </a:schemeClr>
                </a:solidFill>
              </a:rPr>
              <a:t>XGBoost</a:t>
            </a:r>
            <a:endParaRPr lang="en-US" sz="2000" dirty="0">
              <a:solidFill>
                <a:schemeClr val="accent3">
                  <a:lumMod val="60000"/>
                  <a:lumOff val="40000"/>
                </a:schemeClr>
              </a:solidFill>
            </a:endParaRPr>
          </a:p>
          <a:p>
            <a:pPr marL="342900" indent="-342900">
              <a:buFont typeface="Arial" panose="020B0604020202020204" pitchFamily="34" charset="0"/>
              <a:buChar char="•"/>
            </a:pPr>
            <a:endParaRPr lang="en-US" sz="2000" dirty="0">
              <a:solidFill>
                <a:schemeClr val="accent3">
                  <a:lumMod val="60000"/>
                  <a:lumOff val="40000"/>
                </a:schemeClr>
              </a:solidFill>
            </a:endParaRPr>
          </a:p>
          <a:p>
            <a:r>
              <a:rPr lang="en-US" sz="2000" dirty="0">
                <a:solidFill>
                  <a:schemeClr val="accent3">
                    <a:lumMod val="60000"/>
                    <a:lumOff val="40000"/>
                  </a:schemeClr>
                </a:solidFill>
              </a:rPr>
              <a:t>Among all the models, </a:t>
            </a:r>
            <a:r>
              <a:rPr lang="en-US" sz="2000" b="1" dirty="0" err="1">
                <a:solidFill>
                  <a:schemeClr val="accent3">
                    <a:lumMod val="60000"/>
                    <a:lumOff val="40000"/>
                  </a:schemeClr>
                </a:solidFill>
              </a:rPr>
              <a:t>XGBoost</a:t>
            </a:r>
            <a:r>
              <a:rPr lang="en-US" sz="2000" dirty="0">
                <a:solidFill>
                  <a:schemeClr val="accent3">
                    <a:lumMod val="60000"/>
                    <a:lumOff val="40000"/>
                  </a:schemeClr>
                </a:solidFill>
              </a:rPr>
              <a:t> demonstrated the highest performance in terms of accuracy and ROC-AUC </a:t>
            </a:r>
            <a:r>
              <a:rPr lang="en-US" sz="2000" dirty="0" err="1">
                <a:solidFill>
                  <a:schemeClr val="accent3">
                    <a:lumMod val="60000"/>
                    <a:lumOff val="40000"/>
                  </a:schemeClr>
                </a:solidFill>
              </a:rPr>
              <a:t>scores.Its</a:t>
            </a:r>
            <a:r>
              <a:rPr lang="en-US" sz="2000" dirty="0">
                <a:solidFill>
                  <a:schemeClr val="accent3">
                    <a:lumMod val="60000"/>
                    <a:lumOff val="40000"/>
                  </a:schemeClr>
                </a:solidFill>
              </a:rPr>
              <a:t> effectiveness was further improved using </a:t>
            </a:r>
            <a:r>
              <a:rPr lang="en-US" sz="2000" b="1" dirty="0">
                <a:solidFill>
                  <a:schemeClr val="accent3">
                    <a:lumMod val="60000"/>
                    <a:lumOff val="40000"/>
                  </a:schemeClr>
                </a:solidFill>
              </a:rPr>
              <a:t>hyperparameter tuning via </a:t>
            </a:r>
            <a:r>
              <a:rPr lang="en-US" sz="2000" b="1" dirty="0" err="1">
                <a:solidFill>
                  <a:schemeClr val="accent3">
                    <a:lumMod val="60000"/>
                    <a:lumOff val="40000"/>
                  </a:schemeClr>
                </a:solidFill>
              </a:rPr>
              <a:t>GridSearchCV</a:t>
            </a:r>
            <a:r>
              <a:rPr lang="en-US" sz="2000" dirty="0">
                <a:solidFill>
                  <a:schemeClr val="accent3">
                    <a:lumMod val="60000"/>
                    <a:lumOff val="40000"/>
                  </a:schemeClr>
                </a:solidFill>
              </a:rPr>
              <a:t>, optimizing it for better generalization. Final evaluation shows </a:t>
            </a:r>
            <a:r>
              <a:rPr lang="en-US" sz="2000" dirty="0" err="1">
                <a:solidFill>
                  <a:schemeClr val="accent3">
                    <a:lumMod val="60000"/>
                    <a:lumOff val="40000"/>
                  </a:schemeClr>
                </a:solidFill>
              </a:rPr>
              <a:t>XGBoost</a:t>
            </a:r>
            <a:r>
              <a:rPr lang="en-US" sz="2000" dirty="0">
                <a:solidFill>
                  <a:schemeClr val="accent3">
                    <a:lumMod val="60000"/>
                    <a:lumOff val="40000"/>
                  </a:schemeClr>
                </a:solidFill>
              </a:rPr>
              <a:t> as the most reliable model for phishing URL detection. The tuned model is now ready for real-time deployment in the web-based detection system.</a:t>
            </a:r>
          </a:p>
          <a:p>
            <a:pPr algn="just"/>
            <a:endParaRPr lang="en-IN" sz="2000" dirty="0">
              <a:solidFill>
                <a:schemeClr val="accent3">
                  <a:lumMod val="60000"/>
                  <a:lumOff val="40000"/>
                </a:schemeClr>
              </a:solidFill>
            </a:endParaRPr>
          </a:p>
        </p:txBody>
      </p:sp>
    </p:spTree>
    <p:extLst>
      <p:ext uri="{BB962C8B-B14F-4D97-AF65-F5344CB8AC3E}">
        <p14:creationId xmlns:p14="http://schemas.microsoft.com/office/powerpoint/2010/main" val="2004856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8B3E4-87A1-2409-6A11-AA24123FAB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C169B9-A102-B94D-9C06-E61326B6CD12}"/>
              </a:ext>
            </a:extLst>
          </p:cNvPr>
          <p:cNvSpPr>
            <a:spLocks noGrp="1"/>
          </p:cNvSpPr>
          <p:nvPr>
            <p:ph type="title"/>
          </p:nvPr>
        </p:nvSpPr>
        <p:spPr>
          <a:xfrm>
            <a:off x="733562" y="755008"/>
            <a:ext cx="10515601" cy="838581"/>
          </a:xfrm>
        </p:spPr>
        <p:txBody>
          <a:bodyPr/>
          <a:lstStyle/>
          <a:p>
            <a:r>
              <a:rPr lang="en-IN" dirty="0"/>
              <a:t>XGBOOST CLASSIFIER</a:t>
            </a:r>
            <a:endParaRPr lang="en-US" dirty="0"/>
          </a:p>
        </p:txBody>
      </p:sp>
      <p:sp>
        <p:nvSpPr>
          <p:cNvPr id="3" name="Content Placeholder 2">
            <a:extLst>
              <a:ext uri="{FF2B5EF4-FFF2-40B4-BE49-F238E27FC236}">
                <a16:creationId xmlns:a16="http://schemas.microsoft.com/office/drawing/2014/main" id="{754F2E7E-AC09-9C28-F0D0-A204A8FD3098}"/>
              </a:ext>
            </a:extLst>
          </p:cNvPr>
          <p:cNvSpPr>
            <a:spLocks noGrp="1"/>
          </p:cNvSpPr>
          <p:nvPr>
            <p:ph sz="quarter" idx="36"/>
          </p:nvPr>
        </p:nvSpPr>
        <p:spPr>
          <a:xfrm>
            <a:off x="163286" y="2160735"/>
            <a:ext cx="7151914" cy="4430588"/>
          </a:xfrm>
        </p:spPr>
        <p:txBody>
          <a:bodyPr/>
          <a:lstStyle/>
          <a:p>
            <a:pPr marL="0" lvl="0" indent="0" eaLnBrk="0" fontAlgn="base" hangingPunct="0">
              <a:lnSpc>
                <a:spcPct val="100000"/>
              </a:lnSpc>
              <a:spcBef>
                <a:spcPct val="0"/>
              </a:spcBef>
              <a:spcAft>
                <a:spcPct val="0"/>
              </a:spcAft>
              <a:buClrTx/>
              <a:buFontTx/>
              <a:buChar char="•"/>
            </a:pPr>
            <a:r>
              <a:rPr lang="en-US" altLang="en-US" dirty="0" err="1">
                <a:solidFill>
                  <a:schemeClr val="accent3">
                    <a:lumMod val="60000"/>
                    <a:lumOff val="40000"/>
                  </a:schemeClr>
                </a:solidFill>
                <a:latin typeface="Arial" panose="020B0604020202020204" pitchFamily="34" charset="0"/>
              </a:rPr>
              <a:t>XGBoost</a:t>
            </a:r>
            <a:r>
              <a:rPr lang="en-US" altLang="en-US" dirty="0">
                <a:solidFill>
                  <a:schemeClr val="accent3">
                    <a:lumMod val="60000"/>
                    <a:lumOff val="40000"/>
                  </a:schemeClr>
                </a:solidFill>
                <a:latin typeface="Arial" panose="020B0604020202020204" pitchFamily="34" charset="0"/>
              </a:rPr>
              <a:t> (Extreme Gradient Boosting) is a powerful and scalable machine learning algorithm based on gradient boosting.</a:t>
            </a:r>
          </a:p>
          <a:p>
            <a:pPr marL="0" lvl="0" indent="0" eaLnBrk="0" fontAlgn="base" hangingPunct="0">
              <a:lnSpc>
                <a:spcPct val="100000"/>
              </a:lnSpc>
              <a:spcBef>
                <a:spcPct val="0"/>
              </a:spcBef>
              <a:spcAft>
                <a:spcPct val="0"/>
              </a:spcAft>
              <a:buClrTx/>
              <a:buFontTx/>
              <a:buChar char="•"/>
            </a:pPr>
            <a:endParaRPr lang="en-US" altLang="en-US" dirty="0">
              <a:solidFill>
                <a:schemeClr val="accent3">
                  <a:lumMod val="60000"/>
                  <a:lumOff val="40000"/>
                </a:schemeClr>
              </a:solidFill>
              <a:latin typeface="Arial" panose="020B0604020202020204" pitchFamily="34" charset="0"/>
            </a:endParaRPr>
          </a:p>
          <a:p>
            <a:pPr marL="0" lvl="0" indent="0" eaLnBrk="0" fontAlgn="base" hangingPunct="0">
              <a:lnSpc>
                <a:spcPct val="100000"/>
              </a:lnSpc>
              <a:spcBef>
                <a:spcPct val="0"/>
              </a:spcBef>
              <a:spcAft>
                <a:spcPct val="0"/>
              </a:spcAft>
              <a:buClrTx/>
              <a:buFontTx/>
              <a:buChar char="•"/>
            </a:pPr>
            <a:r>
              <a:rPr lang="en-US" altLang="en-US" dirty="0">
                <a:solidFill>
                  <a:schemeClr val="accent3">
                    <a:lumMod val="60000"/>
                    <a:lumOff val="40000"/>
                  </a:schemeClr>
                </a:solidFill>
                <a:latin typeface="Arial" panose="020B0604020202020204" pitchFamily="34" charset="0"/>
              </a:rPr>
              <a:t>It builds an ensemble of decision trees sequentially, where each new tree corrects errors made by the previous ones.</a:t>
            </a:r>
          </a:p>
          <a:p>
            <a:pPr marL="0" lvl="0" indent="0" eaLnBrk="0" fontAlgn="base" hangingPunct="0">
              <a:lnSpc>
                <a:spcPct val="100000"/>
              </a:lnSpc>
              <a:spcBef>
                <a:spcPct val="0"/>
              </a:spcBef>
              <a:spcAft>
                <a:spcPct val="0"/>
              </a:spcAft>
              <a:buClrTx/>
              <a:buFontTx/>
              <a:buChar char="•"/>
            </a:pPr>
            <a:endParaRPr lang="en-US" altLang="en-US" dirty="0">
              <a:solidFill>
                <a:schemeClr val="accent3">
                  <a:lumMod val="60000"/>
                  <a:lumOff val="40000"/>
                </a:schemeClr>
              </a:solidFill>
              <a:latin typeface="Arial" panose="020B0604020202020204" pitchFamily="34" charset="0"/>
            </a:endParaRPr>
          </a:p>
          <a:p>
            <a:pPr marL="0" lvl="0" indent="0" eaLnBrk="0" fontAlgn="base" hangingPunct="0">
              <a:lnSpc>
                <a:spcPct val="100000"/>
              </a:lnSpc>
              <a:spcBef>
                <a:spcPct val="0"/>
              </a:spcBef>
              <a:spcAft>
                <a:spcPct val="0"/>
              </a:spcAft>
              <a:buClrTx/>
              <a:buFontTx/>
              <a:buChar char="•"/>
            </a:pPr>
            <a:r>
              <a:rPr lang="en-US" altLang="en-US" dirty="0">
                <a:solidFill>
                  <a:schemeClr val="accent3">
                    <a:lumMod val="60000"/>
                    <a:lumOff val="40000"/>
                  </a:schemeClr>
                </a:solidFill>
                <a:latin typeface="Arial" panose="020B0604020202020204" pitchFamily="34" charset="0"/>
              </a:rPr>
              <a:t>Known for its </a:t>
            </a:r>
            <a:r>
              <a:rPr lang="en-US" altLang="en-US" b="1" dirty="0">
                <a:solidFill>
                  <a:schemeClr val="accent3">
                    <a:lumMod val="60000"/>
                    <a:lumOff val="40000"/>
                  </a:schemeClr>
                </a:solidFill>
                <a:latin typeface="Arial" panose="020B0604020202020204" pitchFamily="34" charset="0"/>
              </a:rPr>
              <a:t>high accuracy</a:t>
            </a:r>
            <a:r>
              <a:rPr lang="en-US" altLang="en-US" dirty="0">
                <a:solidFill>
                  <a:schemeClr val="accent3">
                    <a:lumMod val="60000"/>
                    <a:lumOff val="40000"/>
                  </a:schemeClr>
                </a:solidFill>
                <a:latin typeface="Arial" panose="020B0604020202020204" pitchFamily="34" charset="0"/>
              </a:rPr>
              <a:t>, </a:t>
            </a:r>
            <a:r>
              <a:rPr lang="en-US" altLang="en-US" b="1" dirty="0">
                <a:solidFill>
                  <a:schemeClr val="accent3">
                    <a:lumMod val="60000"/>
                    <a:lumOff val="40000"/>
                  </a:schemeClr>
                </a:solidFill>
                <a:latin typeface="Arial" panose="020B0604020202020204" pitchFamily="34" charset="0"/>
              </a:rPr>
              <a:t>speed</a:t>
            </a:r>
            <a:r>
              <a:rPr lang="en-US" altLang="en-US" dirty="0">
                <a:solidFill>
                  <a:schemeClr val="accent3">
                    <a:lumMod val="60000"/>
                    <a:lumOff val="40000"/>
                  </a:schemeClr>
                </a:solidFill>
                <a:latin typeface="Arial" panose="020B0604020202020204" pitchFamily="34" charset="0"/>
              </a:rPr>
              <a:t>, and </a:t>
            </a:r>
            <a:r>
              <a:rPr lang="en-US" altLang="en-US" b="1" dirty="0">
                <a:solidFill>
                  <a:schemeClr val="accent3">
                    <a:lumMod val="60000"/>
                    <a:lumOff val="40000"/>
                  </a:schemeClr>
                </a:solidFill>
                <a:latin typeface="Arial" panose="020B0604020202020204" pitchFamily="34" charset="0"/>
              </a:rPr>
              <a:t>regularization</a:t>
            </a:r>
            <a:r>
              <a:rPr lang="en-US" altLang="en-US" dirty="0">
                <a:solidFill>
                  <a:schemeClr val="accent3">
                    <a:lumMod val="60000"/>
                    <a:lumOff val="40000"/>
                  </a:schemeClr>
                </a:solidFill>
                <a:latin typeface="Arial" panose="020B0604020202020204" pitchFamily="34" charset="0"/>
              </a:rPr>
              <a:t>, </a:t>
            </a:r>
            <a:r>
              <a:rPr lang="en-US" altLang="en-US" dirty="0" err="1">
                <a:solidFill>
                  <a:schemeClr val="accent3">
                    <a:lumMod val="60000"/>
                    <a:lumOff val="40000"/>
                  </a:schemeClr>
                </a:solidFill>
                <a:latin typeface="Arial" panose="020B0604020202020204" pitchFamily="34" charset="0"/>
              </a:rPr>
              <a:t>XGBoost</a:t>
            </a:r>
            <a:r>
              <a:rPr lang="en-US" altLang="en-US" dirty="0">
                <a:solidFill>
                  <a:schemeClr val="accent3">
                    <a:lumMod val="60000"/>
                    <a:lumOff val="40000"/>
                  </a:schemeClr>
                </a:solidFill>
                <a:latin typeface="Arial" panose="020B0604020202020204" pitchFamily="34" charset="0"/>
              </a:rPr>
              <a:t> often outperforms other classifiers in structured data problems.</a:t>
            </a:r>
          </a:p>
          <a:p>
            <a:pPr marL="0" lvl="0" indent="0" eaLnBrk="0" fontAlgn="base" hangingPunct="0">
              <a:lnSpc>
                <a:spcPct val="100000"/>
              </a:lnSpc>
              <a:spcBef>
                <a:spcPct val="0"/>
              </a:spcBef>
              <a:spcAft>
                <a:spcPct val="0"/>
              </a:spcAft>
              <a:buClrTx/>
              <a:buFontTx/>
              <a:buChar char="•"/>
            </a:pPr>
            <a:endParaRPr lang="en-US" altLang="en-US" dirty="0">
              <a:solidFill>
                <a:schemeClr val="accent3">
                  <a:lumMod val="60000"/>
                  <a:lumOff val="40000"/>
                </a:schemeClr>
              </a:solidFill>
              <a:latin typeface="Arial" panose="020B0604020202020204" pitchFamily="34" charset="0"/>
            </a:endParaRPr>
          </a:p>
          <a:p>
            <a:pPr marL="0" lvl="0" indent="0" eaLnBrk="0" fontAlgn="base" hangingPunct="0">
              <a:lnSpc>
                <a:spcPct val="100000"/>
              </a:lnSpc>
              <a:spcBef>
                <a:spcPct val="0"/>
              </a:spcBef>
              <a:spcAft>
                <a:spcPct val="0"/>
              </a:spcAft>
              <a:buClrTx/>
              <a:buFontTx/>
              <a:buChar char="•"/>
            </a:pPr>
            <a:r>
              <a:rPr lang="en-US" altLang="en-US" dirty="0">
                <a:solidFill>
                  <a:schemeClr val="accent3">
                    <a:lumMod val="60000"/>
                    <a:lumOff val="40000"/>
                  </a:schemeClr>
                </a:solidFill>
                <a:latin typeface="Arial" panose="020B0604020202020204" pitchFamily="34" charset="0"/>
              </a:rPr>
              <a:t>It handles </a:t>
            </a:r>
            <a:r>
              <a:rPr lang="en-US" altLang="en-US" b="1" dirty="0">
                <a:solidFill>
                  <a:schemeClr val="accent3">
                    <a:lumMod val="60000"/>
                    <a:lumOff val="40000"/>
                  </a:schemeClr>
                </a:solidFill>
                <a:latin typeface="Arial" panose="020B0604020202020204" pitchFamily="34" charset="0"/>
              </a:rPr>
              <a:t>missing values</a:t>
            </a:r>
            <a:r>
              <a:rPr lang="en-US" altLang="en-US" dirty="0">
                <a:solidFill>
                  <a:schemeClr val="accent3">
                    <a:lumMod val="60000"/>
                    <a:lumOff val="40000"/>
                  </a:schemeClr>
                </a:solidFill>
                <a:latin typeface="Arial" panose="020B0604020202020204" pitchFamily="34" charset="0"/>
              </a:rPr>
              <a:t>, prevents overfitting with built-in </a:t>
            </a:r>
            <a:r>
              <a:rPr lang="en-US" altLang="en-US" b="1" dirty="0">
                <a:solidFill>
                  <a:schemeClr val="accent3">
                    <a:lumMod val="60000"/>
                    <a:lumOff val="40000"/>
                  </a:schemeClr>
                </a:solidFill>
                <a:latin typeface="Arial" panose="020B0604020202020204" pitchFamily="34" charset="0"/>
              </a:rPr>
              <a:t>L1 and L2 regularization</a:t>
            </a:r>
            <a:r>
              <a:rPr lang="en-US" altLang="en-US" dirty="0">
                <a:solidFill>
                  <a:schemeClr val="accent3">
                    <a:lumMod val="60000"/>
                    <a:lumOff val="40000"/>
                  </a:schemeClr>
                </a:solidFill>
                <a:latin typeface="Arial" panose="020B0604020202020204" pitchFamily="34" charset="0"/>
              </a:rPr>
              <a:t>, and supports </a:t>
            </a:r>
            <a:r>
              <a:rPr lang="en-US" altLang="en-US" b="1" dirty="0">
                <a:solidFill>
                  <a:schemeClr val="accent3">
                    <a:lumMod val="60000"/>
                    <a:lumOff val="40000"/>
                  </a:schemeClr>
                </a:solidFill>
                <a:latin typeface="Arial" panose="020B0604020202020204" pitchFamily="34" charset="0"/>
              </a:rPr>
              <a:t>parallel processing</a:t>
            </a:r>
            <a:r>
              <a:rPr lang="en-US" altLang="en-US" dirty="0">
                <a:solidFill>
                  <a:schemeClr val="accent3">
                    <a:lumMod val="60000"/>
                    <a:lumOff val="40000"/>
                  </a:schemeClr>
                </a:solidFill>
                <a:latin typeface="Arial" panose="020B0604020202020204" pitchFamily="34" charset="0"/>
              </a:rPr>
              <a:t>.</a:t>
            </a:r>
          </a:p>
          <a:p>
            <a:pPr marL="0" lvl="0" indent="0" eaLnBrk="0" fontAlgn="base" hangingPunct="0">
              <a:lnSpc>
                <a:spcPct val="100000"/>
              </a:lnSpc>
              <a:spcBef>
                <a:spcPct val="0"/>
              </a:spcBef>
              <a:spcAft>
                <a:spcPct val="0"/>
              </a:spcAft>
              <a:buClrTx/>
              <a:buFontTx/>
              <a:buChar char="•"/>
            </a:pPr>
            <a:endParaRPr lang="en-US" altLang="en-US" dirty="0">
              <a:solidFill>
                <a:schemeClr val="accent3">
                  <a:lumMod val="60000"/>
                  <a:lumOff val="40000"/>
                </a:schemeClr>
              </a:solidFill>
              <a:latin typeface="Arial" panose="020B0604020202020204" pitchFamily="34" charset="0"/>
            </a:endParaRPr>
          </a:p>
          <a:p>
            <a:pPr marL="0" lvl="0" indent="0" eaLnBrk="0" fontAlgn="base" hangingPunct="0">
              <a:lnSpc>
                <a:spcPct val="100000"/>
              </a:lnSpc>
              <a:spcBef>
                <a:spcPct val="0"/>
              </a:spcBef>
              <a:spcAft>
                <a:spcPct val="0"/>
              </a:spcAft>
              <a:buClrTx/>
              <a:buFontTx/>
              <a:buChar char="•"/>
            </a:pPr>
            <a:r>
              <a:rPr lang="en-US" altLang="en-US" dirty="0">
                <a:solidFill>
                  <a:schemeClr val="accent3">
                    <a:lumMod val="60000"/>
                    <a:lumOff val="40000"/>
                  </a:schemeClr>
                </a:solidFill>
                <a:latin typeface="Arial" panose="020B0604020202020204" pitchFamily="34" charset="0"/>
              </a:rPr>
              <a:t>Ideal for classification tasks like phishing detection due to its robustness and predictive strength.</a:t>
            </a:r>
          </a:p>
        </p:txBody>
      </p:sp>
      <p:sp>
        <p:nvSpPr>
          <p:cNvPr id="4" name="Slide Number Placeholder 3">
            <a:extLst>
              <a:ext uri="{FF2B5EF4-FFF2-40B4-BE49-F238E27FC236}">
                <a16:creationId xmlns:a16="http://schemas.microsoft.com/office/drawing/2014/main" id="{A5489885-3BAA-1C53-A4C6-6841C01D1CFE}"/>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19</a:t>
            </a:fld>
            <a:endParaRPr lang="en-US" dirty="0"/>
          </a:p>
        </p:txBody>
      </p:sp>
      <p:pic>
        <p:nvPicPr>
          <p:cNvPr id="8" name="Picture 7">
            <a:extLst>
              <a:ext uri="{FF2B5EF4-FFF2-40B4-BE49-F238E27FC236}">
                <a16:creationId xmlns:a16="http://schemas.microsoft.com/office/drawing/2014/main" id="{58166BFE-4307-EDA2-DEF8-14D58C59098F}"/>
              </a:ext>
            </a:extLst>
          </p:cNvPr>
          <p:cNvPicPr>
            <a:picLocks noChangeAspect="1"/>
          </p:cNvPicPr>
          <p:nvPr/>
        </p:nvPicPr>
        <p:blipFill>
          <a:blip r:embed="rId3"/>
          <a:stretch>
            <a:fillRect/>
          </a:stretch>
        </p:blipFill>
        <p:spPr>
          <a:xfrm>
            <a:off x="7221821" y="2061098"/>
            <a:ext cx="4875103" cy="4224204"/>
          </a:xfrm>
          <a:prstGeom prst="rect">
            <a:avLst/>
          </a:prstGeom>
        </p:spPr>
      </p:pic>
    </p:spTree>
    <p:extLst>
      <p:ext uri="{BB962C8B-B14F-4D97-AF65-F5344CB8AC3E}">
        <p14:creationId xmlns:p14="http://schemas.microsoft.com/office/powerpoint/2010/main" val="260929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arn(inVertical)">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arn(inVertic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barn(inVertical)">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arn(inVertical)">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tx2"/>
            </a:gs>
            <a:gs pos="81000">
              <a:schemeClr val="accent6"/>
            </a:gs>
            <a:gs pos="55000">
              <a:srgbClr val="02090E"/>
            </a:gs>
            <a:gs pos="14000">
              <a:schemeClr val="accent4">
                <a:lumMod val="75000"/>
              </a:schemeClr>
            </a:gs>
            <a:gs pos="0">
              <a:schemeClr val="accent4"/>
            </a:gs>
          </a:gsLst>
          <a:lin ang="2700000" scaled="1"/>
          <a:tileRect/>
        </a:gra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A2458FF-0D0C-4ACC-C6FB-103BC0BADCCD}"/>
              </a:ext>
            </a:extLst>
          </p:cNvPr>
          <p:cNvSpPr>
            <a:spLocks noGrp="1"/>
          </p:cNvSpPr>
          <p:nvPr>
            <p:ph type="title"/>
          </p:nvPr>
        </p:nvSpPr>
        <p:spPr>
          <a:xfrm>
            <a:off x="6324601" y="2351314"/>
            <a:ext cx="5867399" cy="2155371"/>
          </a:xfrm>
        </p:spPr>
        <p:txBody>
          <a:bodyPr/>
          <a:lstStyle/>
          <a:p>
            <a:r>
              <a:rPr lang="en-IN" dirty="0"/>
              <a:t>Phishing website detection – advanced machine learning techniques</a:t>
            </a:r>
            <a:endParaRPr lang="en-US" dirty="0"/>
          </a:p>
        </p:txBody>
      </p:sp>
      <p:pic>
        <p:nvPicPr>
          <p:cNvPr id="4" name="Image 0" descr="preencoded.png">
            <a:extLst>
              <a:ext uri="{FF2B5EF4-FFF2-40B4-BE49-F238E27FC236}">
                <a16:creationId xmlns:a16="http://schemas.microsoft.com/office/drawing/2014/main" id="{C504C3EA-8915-C374-6405-751160E15F8A}"/>
              </a:ext>
            </a:extLst>
          </p:cNvPr>
          <p:cNvPicPr>
            <a:picLocks noChangeAspect="1"/>
          </p:cNvPicPr>
          <p:nvPr/>
        </p:nvPicPr>
        <p:blipFill>
          <a:blip r:embed="rId3"/>
          <a:stretch>
            <a:fillRect/>
          </a:stretch>
        </p:blipFill>
        <p:spPr>
          <a:xfrm>
            <a:off x="0" y="0"/>
            <a:ext cx="6096000" cy="6858000"/>
          </a:xfrm>
          <a:prstGeom prst="rect">
            <a:avLst/>
          </a:prstGeom>
        </p:spPr>
      </p:pic>
    </p:spTree>
    <p:extLst>
      <p:ext uri="{BB962C8B-B14F-4D97-AF65-F5344CB8AC3E}">
        <p14:creationId xmlns:p14="http://schemas.microsoft.com/office/powerpoint/2010/main" val="1460159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994A3E-1822-BABF-4270-F12CBEC727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0F4EB1-6129-E5A9-3F16-86033A3F5F77}"/>
              </a:ext>
            </a:extLst>
          </p:cNvPr>
          <p:cNvSpPr>
            <a:spLocks noGrp="1"/>
          </p:cNvSpPr>
          <p:nvPr>
            <p:ph type="title"/>
          </p:nvPr>
        </p:nvSpPr>
        <p:spPr>
          <a:xfrm>
            <a:off x="733562" y="461394"/>
            <a:ext cx="10515601" cy="771469"/>
          </a:xfrm>
        </p:spPr>
        <p:txBody>
          <a:bodyPr/>
          <a:lstStyle/>
          <a:p>
            <a:r>
              <a:rPr lang="en-IN" dirty="0"/>
              <a:t>ROC - AUC CURVE</a:t>
            </a:r>
            <a:endParaRPr lang="en-US" dirty="0"/>
          </a:p>
        </p:txBody>
      </p:sp>
      <p:sp>
        <p:nvSpPr>
          <p:cNvPr id="3" name="Content Placeholder 2">
            <a:extLst>
              <a:ext uri="{FF2B5EF4-FFF2-40B4-BE49-F238E27FC236}">
                <a16:creationId xmlns:a16="http://schemas.microsoft.com/office/drawing/2014/main" id="{5BC9298E-5EB9-A763-B8C1-B90BD7F06241}"/>
              </a:ext>
            </a:extLst>
          </p:cNvPr>
          <p:cNvSpPr>
            <a:spLocks noGrp="1"/>
          </p:cNvSpPr>
          <p:nvPr>
            <p:ph sz="quarter" idx="36"/>
          </p:nvPr>
        </p:nvSpPr>
        <p:spPr>
          <a:xfrm>
            <a:off x="0" y="2160735"/>
            <a:ext cx="7315200" cy="4430588"/>
          </a:xfrm>
        </p:spPr>
        <p:txBody>
          <a:bodyPr/>
          <a:lstStyle/>
          <a:p>
            <a:pPr marL="0" lvl="0" indent="0" eaLnBrk="0" fontAlgn="base" hangingPunct="0">
              <a:lnSpc>
                <a:spcPct val="100000"/>
              </a:lnSpc>
              <a:spcBef>
                <a:spcPct val="0"/>
              </a:spcBef>
              <a:spcAft>
                <a:spcPct val="0"/>
              </a:spcAft>
              <a:buClrTx/>
              <a:buFontTx/>
              <a:buChar char="•"/>
            </a:pPr>
            <a:r>
              <a:rPr lang="en-US" altLang="en-US" b="1" dirty="0">
                <a:solidFill>
                  <a:schemeClr val="accent3">
                    <a:lumMod val="60000"/>
                    <a:lumOff val="40000"/>
                  </a:schemeClr>
                </a:solidFill>
                <a:latin typeface="Arial" panose="020B0604020202020204" pitchFamily="34" charset="0"/>
              </a:rPr>
              <a:t>ROC (Receiver Operating Characteristic)</a:t>
            </a:r>
            <a:r>
              <a:rPr lang="en-US" altLang="en-US" dirty="0">
                <a:solidFill>
                  <a:schemeClr val="accent3">
                    <a:lumMod val="60000"/>
                    <a:lumOff val="40000"/>
                  </a:schemeClr>
                </a:solidFill>
                <a:latin typeface="Arial" panose="020B0604020202020204" pitchFamily="34" charset="0"/>
              </a:rPr>
              <a:t> curve is a graphical plot that shows the performance of a classification model at various threshold settings.</a:t>
            </a:r>
          </a:p>
          <a:p>
            <a:pPr marL="0" lvl="0" indent="0" eaLnBrk="0" fontAlgn="base" hangingPunct="0">
              <a:lnSpc>
                <a:spcPct val="100000"/>
              </a:lnSpc>
              <a:spcBef>
                <a:spcPct val="0"/>
              </a:spcBef>
              <a:spcAft>
                <a:spcPct val="0"/>
              </a:spcAft>
              <a:buClrTx/>
              <a:buFontTx/>
              <a:buChar char="•"/>
            </a:pPr>
            <a:endParaRPr lang="en-US" altLang="en-US" dirty="0">
              <a:solidFill>
                <a:schemeClr val="accent3">
                  <a:lumMod val="60000"/>
                  <a:lumOff val="40000"/>
                </a:schemeClr>
              </a:solidFill>
              <a:latin typeface="Arial" panose="020B0604020202020204" pitchFamily="34" charset="0"/>
            </a:endParaRPr>
          </a:p>
          <a:p>
            <a:pPr marL="0" lvl="0" indent="0" eaLnBrk="0" fontAlgn="base" hangingPunct="0">
              <a:lnSpc>
                <a:spcPct val="100000"/>
              </a:lnSpc>
              <a:spcBef>
                <a:spcPct val="0"/>
              </a:spcBef>
              <a:spcAft>
                <a:spcPct val="0"/>
              </a:spcAft>
              <a:buClrTx/>
              <a:buFontTx/>
              <a:buChar char="•"/>
            </a:pPr>
            <a:r>
              <a:rPr lang="en-US" altLang="en-US" dirty="0">
                <a:solidFill>
                  <a:schemeClr val="accent3">
                    <a:lumMod val="60000"/>
                    <a:lumOff val="40000"/>
                  </a:schemeClr>
                </a:solidFill>
                <a:latin typeface="Arial" panose="020B0604020202020204" pitchFamily="34" charset="0"/>
              </a:rPr>
              <a:t>It plots the </a:t>
            </a:r>
            <a:r>
              <a:rPr lang="en-US" altLang="en-US" b="1" dirty="0">
                <a:solidFill>
                  <a:schemeClr val="accent3">
                    <a:lumMod val="60000"/>
                    <a:lumOff val="40000"/>
                  </a:schemeClr>
                </a:solidFill>
                <a:latin typeface="Arial" panose="020B0604020202020204" pitchFamily="34" charset="0"/>
              </a:rPr>
              <a:t>True Positive Rate (TPR)</a:t>
            </a:r>
            <a:r>
              <a:rPr lang="en-US" altLang="en-US" dirty="0">
                <a:solidFill>
                  <a:schemeClr val="accent3">
                    <a:lumMod val="60000"/>
                    <a:lumOff val="40000"/>
                  </a:schemeClr>
                </a:solidFill>
                <a:latin typeface="Arial" panose="020B0604020202020204" pitchFamily="34" charset="0"/>
              </a:rPr>
              <a:t> against the </a:t>
            </a:r>
            <a:r>
              <a:rPr lang="en-US" altLang="en-US" b="1" dirty="0">
                <a:solidFill>
                  <a:schemeClr val="accent3">
                    <a:lumMod val="60000"/>
                    <a:lumOff val="40000"/>
                  </a:schemeClr>
                </a:solidFill>
                <a:latin typeface="Arial" panose="020B0604020202020204" pitchFamily="34" charset="0"/>
              </a:rPr>
              <a:t>False Positive Rate (FPR)</a:t>
            </a:r>
            <a:r>
              <a:rPr lang="en-US" altLang="en-US" dirty="0">
                <a:solidFill>
                  <a:schemeClr val="accent3">
                    <a:lumMod val="60000"/>
                    <a:lumOff val="40000"/>
                  </a:schemeClr>
                </a:solidFill>
                <a:latin typeface="Arial" panose="020B0604020202020204" pitchFamily="34" charset="0"/>
              </a:rPr>
              <a:t>.</a:t>
            </a:r>
          </a:p>
          <a:p>
            <a:pPr marL="0" lvl="0" indent="0" eaLnBrk="0" fontAlgn="base" hangingPunct="0">
              <a:lnSpc>
                <a:spcPct val="100000"/>
              </a:lnSpc>
              <a:spcBef>
                <a:spcPct val="0"/>
              </a:spcBef>
              <a:spcAft>
                <a:spcPct val="0"/>
              </a:spcAft>
              <a:buClrTx/>
              <a:buFontTx/>
              <a:buChar char="•"/>
            </a:pPr>
            <a:endParaRPr lang="en-US" altLang="en-US" dirty="0">
              <a:solidFill>
                <a:schemeClr val="accent3">
                  <a:lumMod val="60000"/>
                  <a:lumOff val="40000"/>
                </a:schemeClr>
              </a:solidFill>
              <a:latin typeface="Arial" panose="020B0604020202020204" pitchFamily="34" charset="0"/>
            </a:endParaRPr>
          </a:p>
          <a:p>
            <a:pPr marL="0" lvl="0" indent="0" eaLnBrk="0" fontAlgn="base" hangingPunct="0">
              <a:lnSpc>
                <a:spcPct val="100000"/>
              </a:lnSpc>
              <a:spcBef>
                <a:spcPct val="0"/>
              </a:spcBef>
              <a:spcAft>
                <a:spcPct val="0"/>
              </a:spcAft>
              <a:buClrTx/>
              <a:buFontTx/>
              <a:buChar char="•"/>
            </a:pPr>
            <a:r>
              <a:rPr lang="en-US" altLang="en-US" b="1" dirty="0">
                <a:solidFill>
                  <a:schemeClr val="accent3">
                    <a:lumMod val="60000"/>
                    <a:lumOff val="40000"/>
                  </a:schemeClr>
                </a:solidFill>
                <a:latin typeface="Arial" panose="020B0604020202020204" pitchFamily="34" charset="0"/>
              </a:rPr>
              <a:t>AUC (Area Under the Curve)</a:t>
            </a:r>
            <a:r>
              <a:rPr lang="en-US" altLang="en-US" dirty="0">
                <a:solidFill>
                  <a:schemeClr val="accent3">
                    <a:lumMod val="60000"/>
                    <a:lumOff val="40000"/>
                  </a:schemeClr>
                </a:solidFill>
                <a:latin typeface="Arial" panose="020B0604020202020204" pitchFamily="34" charset="0"/>
              </a:rPr>
              <a:t> represents the degree of separability — the higher the AUC, the better the model is at distinguishing between classes.</a:t>
            </a:r>
          </a:p>
          <a:p>
            <a:pPr marL="0" lvl="0" indent="0" eaLnBrk="0" fontAlgn="base" hangingPunct="0">
              <a:lnSpc>
                <a:spcPct val="100000"/>
              </a:lnSpc>
              <a:spcBef>
                <a:spcPct val="0"/>
              </a:spcBef>
              <a:spcAft>
                <a:spcPct val="0"/>
              </a:spcAft>
              <a:buClrTx/>
              <a:buFontTx/>
              <a:buChar char="•"/>
            </a:pPr>
            <a:endParaRPr lang="en-US" altLang="en-US" dirty="0">
              <a:solidFill>
                <a:schemeClr val="accent3">
                  <a:lumMod val="60000"/>
                  <a:lumOff val="40000"/>
                </a:schemeClr>
              </a:solidFill>
              <a:latin typeface="Arial" panose="020B0604020202020204" pitchFamily="34" charset="0"/>
            </a:endParaRPr>
          </a:p>
          <a:p>
            <a:pPr marL="0" lvl="0" indent="0" eaLnBrk="0" fontAlgn="base" hangingPunct="0">
              <a:lnSpc>
                <a:spcPct val="100000"/>
              </a:lnSpc>
              <a:spcBef>
                <a:spcPct val="0"/>
              </a:spcBef>
              <a:spcAft>
                <a:spcPct val="0"/>
              </a:spcAft>
              <a:buClrTx/>
              <a:buFontTx/>
              <a:buChar char="•"/>
            </a:pPr>
            <a:r>
              <a:rPr lang="en-US" altLang="en-US" dirty="0">
                <a:solidFill>
                  <a:schemeClr val="accent3">
                    <a:lumMod val="60000"/>
                    <a:lumOff val="40000"/>
                  </a:schemeClr>
                </a:solidFill>
                <a:latin typeface="Arial" panose="020B0604020202020204" pitchFamily="34" charset="0"/>
              </a:rPr>
              <a:t>An AUC of </a:t>
            </a:r>
            <a:r>
              <a:rPr lang="en-US" altLang="en-US" b="1" dirty="0">
                <a:solidFill>
                  <a:schemeClr val="accent3">
                    <a:lumMod val="60000"/>
                    <a:lumOff val="40000"/>
                  </a:schemeClr>
                </a:solidFill>
                <a:latin typeface="Arial" panose="020B0604020202020204" pitchFamily="34" charset="0"/>
              </a:rPr>
              <a:t>1.0</a:t>
            </a:r>
            <a:r>
              <a:rPr lang="en-US" altLang="en-US" dirty="0">
                <a:solidFill>
                  <a:schemeClr val="accent3">
                    <a:lumMod val="60000"/>
                    <a:lumOff val="40000"/>
                  </a:schemeClr>
                </a:solidFill>
                <a:latin typeface="Arial" panose="020B0604020202020204" pitchFamily="34" charset="0"/>
              </a:rPr>
              <a:t> indicates perfect classification, while </a:t>
            </a:r>
            <a:r>
              <a:rPr lang="en-US" altLang="en-US" b="1" dirty="0">
                <a:solidFill>
                  <a:schemeClr val="accent3">
                    <a:lumMod val="60000"/>
                    <a:lumOff val="40000"/>
                  </a:schemeClr>
                </a:solidFill>
                <a:latin typeface="Arial" panose="020B0604020202020204" pitchFamily="34" charset="0"/>
              </a:rPr>
              <a:t>0.5</a:t>
            </a:r>
            <a:r>
              <a:rPr lang="en-US" altLang="en-US" dirty="0">
                <a:solidFill>
                  <a:schemeClr val="accent3">
                    <a:lumMod val="60000"/>
                    <a:lumOff val="40000"/>
                  </a:schemeClr>
                </a:solidFill>
                <a:latin typeface="Arial" panose="020B0604020202020204" pitchFamily="34" charset="0"/>
              </a:rPr>
              <a:t> suggests random guessing.</a:t>
            </a:r>
          </a:p>
          <a:p>
            <a:pPr marL="0" lvl="0" indent="0" eaLnBrk="0" fontAlgn="base" hangingPunct="0">
              <a:lnSpc>
                <a:spcPct val="100000"/>
              </a:lnSpc>
              <a:spcBef>
                <a:spcPct val="0"/>
              </a:spcBef>
              <a:spcAft>
                <a:spcPct val="0"/>
              </a:spcAft>
              <a:buClrTx/>
              <a:buFontTx/>
              <a:buChar char="•"/>
            </a:pPr>
            <a:endParaRPr lang="en-US" altLang="en-US" dirty="0">
              <a:solidFill>
                <a:schemeClr val="accent3">
                  <a:lumMod val="60000"/>
                  <a:lumOff val="40000"/>
                </a:schemeClr>
              </a:solidFill>
              <a:latin typeface="Arial" panose="020B0604020202020204" pitchFamily="34" charset="0"/>
            </a:endParaRPr>
          </a:p>
          <a:p>
            <a:pPr marL="0" lvl="0" indent="0" eaLnBrk="0" fontAlgn="base" hangingPunct="0">
              <a:lnSpc>
                <a:spcPct val="100000"/>
              </a:lnSpc>
              <a:spcBef>
                <a:spcPct val="0"/>
              </a:spcBef>
              <a:spcAft>
                <a:spcPct val="0"/>
              </a:spcAft>
              <a:buClrTx/>
              <a:buFontTx/>
              <a:buChar char="•"/>
            </a:pPr>
            <a:r>
              <a:rPr lang="en-US" altLang="en-US" dirty="0">
                <a:solidFill>
                  <a:schemeClr val="accent3">
                    <a:lumMod val="60000"/>
                    <a:lumOff val="40000"/>
                  </a:schemeClr>
                </a:solidFill>
                <a:latin typeface="Arial" panose="020B0604020202020204" pitchFamily="34" charset="0"/>
              </a:rPr>
              <a:t>It is a widely used metric for evaluating </a:t>
            </a:r>
            <a:r>
              <a:rPr lang="en-US" altLang="en-US" b="1" dirty="0">
                <a:solidFill>
                  <a:schemeClr val="accent3">
                    <a:lumMod val="60000"/>
                    <a:lumOff val="40000"/>
                  </a:schemeClr>
                </a:solidFill>
                <a:latin typeface="Arial" panose="020B0604020202020204" pitchFamily="34" charset="0"/>
              </a:rPr>
              <a:t>binary classification</a:t>
            </a:r>
            <a:r>
              <a:rPr lang="en-US" altLang="en-US" dirty="0">
                <a:solidFill>
                  <a:schemeClr val="accent3">
                    <a:lumMod val="60000"/>
                    <a:lumOff val="40000"/>
                  </a:schemeClr>
                </a:solidFill>
                <a:latin typeface="Arial" panose="020B0604020202020204" pitchFamily="34" charset="0"/>
              </a:rPr>
              <a:t> models, especially in imbalanced datasets.</a:t>
            </a:r>
          </a:p>
        </p:txBody>
      </p:sp>
      <p:sp>
        <p:nvSpPr>
          <p:cNvPr id="4" name="Slide Number Placeholder 3">
            <a:extLst>
              <a:ext uri="{FF2B5EF4-FFF2-40B4-BE49-F238E27FC236}">
                <a16:creationId xmlns:a16="http://schemas.microsoft.com/office/drawing/2014/main" id="{4B769F65-4917-36BB-6FAD-F1A298F16987}"/>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20</a:t>
            </a:fld>
            <a:endParaRPr lang="en-US" dirty="0"/>
          </a:p>
        </p:txBody>
      </p:sp>
      <p:pic>
        <p:nvPicPr>
          <p:cNvPr id="9" name="Picture 8">
            <a:extLst>
              <a:ext uri="{FF2B5EF4-FFF2-40B4-BE49-F238E27FC236}">
                <a16:creationId xmlns:a16="http://schemas.microsoft.com/office/drawing/2014/main" id="{99903003-A96D-757C-12BF-8D06D271714D}"/>
              </a:ext>
            </a:extLst>
          </p:cNvPr>
          <p:cNvPicPr>
            <a:picLocks noChangeAspect="1"/>
          </p:cNvPicPr>
          <p:nvPr/>
        </p:nvPicPr>
        <p:blipFill>
          <a:blip r:embed="rId3"/>
          <a:stretch>
            <a:fillRect/>
          </a:stretch>
        </p:blipFill>
        <p:spPr>
          <a:xfrm>
            <a:off x="7331924" y="2085235"/>
            <a:ext cx="4714667" cy="4080674"/>
          </a:xfrm>
          <a:prstGeom prst="rect">
            <a:avLst/>
          </a:prstGeom>
        </p:spPr>
      </p:pic>
    </p:spTree>
    <p:extLst>
      <p:ext uri="{BB962C8B-B14F-4D97-AF65-F5344CB8AC3E}">
        <p14:creationId xmlns:p14="http://schemas.microsoft.com/office/powerpoint/2010/main" val="1100318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arn(inVertical)">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arn(inVertic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barn(inVertical)">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arn(inVertical)">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C3B04-055A-A5CE-40FF-D91C9D9342A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4B0BE6-0405-71E1-5FA9-F5313FD6423B}"/>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21</a:t>
            </a:fld>
            <a:endParaRPr lang="en-US" dirty="0"/>
          </a:p>
        </p:txBody>
      </p:sp>
      <p:sp>
        <p:nvSpPr>
          <p:cNvPr id="9" name="Title 4">
            <a:extLst>
              <a:ext uri="{FF2B5EF4-FFF2-40B4-BE49-F238E27FC236}">
                <a16:creationId xmlns:a16="http://schemas.microsoft.com/office/drawing/2014/main" id="{51047302-1BF2-C858-0577-F2CB1F77784A}"/>
              </a:ext>
            </a:extLst>
          </p:cNvPr>
          <p:cNvSpPr txBox="1">
            <a:spLocks/>
          </p:cNvSpPr>
          <p:nvPr/>
        </p:nvSpPr>
        <p:spPr>
          <a:xfrm>
            <a:off x="767443" y="266677"/>
            <a:ext cx="10695214" cy="948362"/>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3200" kern="1200" cap="all" spc="300" baseline="0">
                <a:solidFill>
                  <a:schemeClr val="bg1"/>
                </a:solidFill>
                <a:latin typeface="+mj-lt"/>
                <a:ea typeface="+mj-ea"/>
                <a:cs typeface="Biome" panose="020B0503030204020804" pitchFamily="34" charset="0"/>
              </a:defRPr>
            </a:lvl1pPr>
          </a:lstStyle>
          <a:p>
            <a:r>
              <a:rPr lang="en-IN" sz="4000" dirty="0">
                <a:solidFill>
                  <a:schemeClr val="accent3">
                    <a:lumMod val="75000"/>
                  </a:schemeClr>
                </a:solidFill>
              </a:rPr>
              <a:t>Model evaluation</a:t>
            </a:r>
          </a:p>
        </p:txBody>
      </p:sp>
      <p:sp>
        <p:nvSpPr>
          <p:cNvPr id="10" name="TextBox 9">
            <a:extLst>
              <a:ext uri="{FF2B5EF4-FFF2-40B4-BE49-F238E27FC236}">
                <a16:creationId xmlns:a16="http://schemas.microsoft.com/office/drawing/2014/main" id="{4345CC81-708C-B6E8-E543-23740F564E2A}"/>
              </a:ext>
            </a:extLst>
          </p:cNvPr>
          <p:cNvSpPr txBox="1"/>
          <p:nvPr/>
        </p:nvSpPr>
        <p:spPr>
          <a:xfrm>
            <a:off x="503339" y="1275533"/>
            <a:ext cx="11182525" cy="2616101"/>
          </a:xfrm>
          <a:prstGeom prst="rect">
            <a:avLst/>
          </a:prstGeom>
          <a:noFill/>
        </p:spPr>
        <p:txBody>
          <a:bodyPr wrap="square">
            <a:spAutoFit/>
          </a:bodyPr>
          <a:lstStyle/>
          <a:p>
            <a:pPr algn="just"/>
            <a:r>
              <a:rPr lang="en-US" dirty="0">
                <a:solidFill>
                  <a:schemeClr val="accent3">
                    <a:lumMod val="60000"/>
                    <a:lumOff val="40000"/>
                  </a:schemeClr>
                </a:solidFill>
              </a:rPr>
              <a:t>All selected machine learning models were evaluated using </a:t>
            </a:r>
            <a:r>
              <a:rPr lang="en-US" b="1" dirty="0">
                <a:solidFill>
                  <a:schemeClr val="accent3">
                    <a:lumMod val="60000"/>
                    <a:lumOff val="40000"/>
                  </a:schemeClr>
                </a:solidFill>
              </a:rPr>
              <a:t>accuracy</a:t>
            </a:r>
            <a:r>
              <a:rPr lang="en-US" dirty="0">
                <a:solidFill>
                  <a:schemeClr val="accent3">
                    <a:lumMod val="60000"/>
                    <a:lumOff val="40000"/>
                  </a:schemeClr>
                </a:solidFill>
              </a:rPr>
              <a:t> as the primary performance metric. The bar chart below illustrates both the training and testing accuracy for each model.</a:t>
            </a:r>
          </a:p>
          <a:p>
            <a:pPr algn="just"/>
            <a:r>
              <a:rPr lang="en-US" dirty="0">
                <a:solidFill>
                  <a:schemeClr val="accent3">
                    <a:lumMod val="60000"/>
                    <a:lumOff val="40000"/>
                  </a:schemeClr>
                </a:solidFill>
              </a:rPr>
              <a:t>From the visual analysis, it is evident that the </a:t>
            </a:r>
            <a:r>
              <a:rPr lang="en-US" b="1" dirty="0" err="1">
                <a:solidFill>
                  <a:schemeClr val="accent3">
                    <a:lumMod val="60000"/>
                    <a:lumOff val="40000"/>
                  </a:schemeClr>
                </a:solidFill>
              </a:rPr>
              <a:t>XGBoost</a:t>
            </a:r>
            <a:r>
              <a:rPr lang="en-US" b="1" dirty="0">
                <a:solidFill>
                  <a:schemeClr val="accent3">
                    <a:lumMod val="60000"/>
                    <a:lumOff val="40000"/>
                  </a:schemeClr>
                </a:solidFill>
              </a:rPr>
              <a:t> classifier</a:t>
            </a:r>
            <a:r>
              <a:rPr lang="en-US" dirty="0">
                <a:solidFill>
                  <a:schemeClr val="accent3">
                    <a:lumMod val="60000"/>
                    <a:lumOff val="40000"/>
                  </a:schemeClr>
                </a:solidFill>
              </a:rPr>
              <a:t> outperforms the others, delivering superior accuracy and balanced generalization on both training and testing sets.</a:t>
            </a:r>
          </a:p>
          <a:p>
            <a:pPr algn="just"/>
            <a:r>
              <a:rPr lang="en-US" dirty="0">
                <a:solidFill>
                  <a:schemeClr val="accent3">
                    <a:lumMod val="60000"/>
                    <a:lumOff val="40000"/>
                  </a:schemeClr>
                </a:solidFill>
              </a:rPr>
              <a:t>Due to its consistent performance and robustness, the </a:t>
            </a:r>
            <a:r>
              <a:rPr lang="en-US" dirty="0" err="1">
                <a:solidFill>
                  <a:schemeClr val="accent3">
                    <a:lumMod val="60000"/>
                    <a:lumOff val="40000"/>
                  </a:schemeClr>
                </a:solidFill>
              </a:rPr>
              <a:t>XGBoost</a:t>
            </a:r>
            <a:r>
              <a:rPr lang="en-US" dirty="0">
                <a:solidFill>
                  <a:schemeClr val="accent3">
                    <a:lumMod val="60000"/>
                    <a:lumOff val="40000"/>
                  </a:schemeClr>
                </a:solidFill>
              </a:rPr>
              <a:t> model was selected and </a:t>
            </a:r>
            <a:r>
              <a:rPr lang="en-US" b="1" dirty="0">
                <a:solidFill>
                  <a:schemeClr val="accent3">
                    <a:lumMod val="60000"/>
                    <a:lumOff val="40000"/>
                  </a:schemeClr>
                </a:solidFill>
              </a:rPr>
              <a:t>saved for deployment and integration</a:t>
            </a:r>
            <a:r>
              <a:rPr lang="en-US" dirty="0">
                <a:solidFill>
                  <a:schemeClr val="accent3">
                    <a:lumMod val="60000"/>
                    <a:lumOff val="40000"/>
                  </a:schemeClr>
                </a:solidFill>
              </a:rPr>
              <a:t> into the web-based phishing detection application.</a:t>
            </a:r>
          </a:p>
          <a:p>
            <a:pPr algn="just"/>
            <a:r>
              <a:rPr lang="en-US" dirty="0">
                <a:solidFill>
                  <a:schemeClr val="accent3">
                    <a:lumMod val="60000"/>
                    <a:lumOff val="40000"/>
                  </a:schemeClr>
                </a:solidFill>
              </a:rPr>
              <a:t>Additional metrics like ROC-AUC, precision, and recall were also considered to validate the reliability of the chosen model.</a:t>
            </a:r>
          </a:p>
          <a:p>
            <a:pPr algn="just"/>
            <a:endParaRPr lang="en-IN" sz="2000" dirty="0">
              <a:solidFill>
                <a:schemeClr val="accent3">
                  <a:lumMod val="60000"/>
                  <a:lumOff val="40000"/>
                </a:schemeClr>
              </a:solidFill>
            </a:endParaRPr>
          </a:p>
        </p:txBody>
      </p:sp>
      <p:pic>
        <p:nvPicPr>
          <p:cNvPr id="4" name="Picture 3">
            <a:extLst>
              <a:ext uri="{FF2B5EF4-FFF2-40B4-BE49-F238E27FC236}">
                <a16:creationId xmlns:a16="http://schemas.microsoft.com/office/drawing/2014/main" id="{2C1FE9FB-AE8B-2A75-5197-37A4B28CEC66}"/>
              </a:ext>
            </a:extLst>
          </p:cNvPr>
          <p:cNvPicPr>
            <a:picLocks noChangeAspect="1"/>
          </p:cNvPicPr>
          <p:nvPr/>
        </p:nvPicPr>
        <p:blipFill>
          <a:blip r:embed="rId3"/>
          <a:stretch>
            <a:fillRect/>
          </a:stretch>
        </p:blipFill>
        <p:spPr>
          <a:xfrm>
            <a:off x="2342427" y="3614868"/>
            <a:ext cx="7799863" cy="2611330"/>
          </a:xfrm>
          <a:prstGeom prst="rect">
            <a:avLst/>
          </a:prstGeom>
        </p:spPr>
      </p:pic>
    </p:spTree>
    <p:extLst>
      <p:ext uri="{BB962C8B-B14F-4D97-AF65-F5344CB8AC3E}">
        <p14:creationId xmlns:p14="http://schemas.microsoft.com/office/powerpoint/2010/main" val="1864524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FD10BA-2E6F-2B2D-878C-6CF63DC392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8F38F7-D5BE-380E-C417-B8396A834AAE}"/>
              </a:ext>
            </a:extLst>
          </p:cNvPr>
          <p:cNvSpPr>
            <a:spLocks noGrp="1"/>
          </p:cNvSpPr>
          <p:nvPr>
            <p:ph type="title"/>
          </p:nvPr>
        </p:nvSpPr>
        <p:spPr>
          <a:xfrm>
            <a:off x="733562" y="477228"/>
            <a:ext cx="10515601" cy="855359"/>
          </a:xfrm>
        </p:spPr>
        <p:txBody>
          <a:bodyPr/>
          <a:lstStyle/>
          <a:p>
            <a:r>
              <a:rPr lang="en-IN" dirty="0"/>
              <a:t>SHAP ANALYSIS-SUMMARY PLOT</a:t>
            </a:r>
            <a:endParaRPr lang="en-US" dirty="0"/>
          </a:p>
        </p:txBody>
      </p:sp>
      <p:sp>
        <p:nvSpPr>
          <p:cNvPr id="3" name="Content Placeholder 2">
            <a:extLst>
              <a:ext uri="{FF2B5EF4-FFF2-40B4-BE49-F238E27FC236}">
                <a16:creationId xmlns:a16="http://schemas.microsoft.com/office/drawing/2014/main" id="{3397F590-52FA-C213-A745-47A9422735E2}"/>
              </a:ext>
            </a:extLst>
          </p:cNvPr>
          <p:cNvSpPr>
            <a:spLocks noGrp="1"/>
          </p:cNvSpPr>
          <p:nvPr>
            <p:ph sz="quarter" idx="36"/>
          </p:nvPr>
        </p:nvSpPr>
        <p:spPr>
          <a:xfrm>
            <a:off x="146957" y="2160735"/>
            <a:ext cx="7298872" cy="4430588"/>
          </a:xfrm>
        </p:spPr>
        <p:txBody>
          <a:bodyPr/>
          <a:lstStyle/>
          <a:p>
            <a:r>
              <a:rPr lang="en-US" sz="1600" dirty="0">
                <a:solidFill>
                  <a:schemeClr val="accent3">
                    <a:lumMod val="60000"/>
                    <a:lumOff val="40000"/>
                  </a:schemeClr>
                </a:solidFill>
              </a:rPr>
              <a:t>The SHAP (</a:t>
            </a:r>
            <a:r>
              <a:rPr lang="en-US" sz="1600" dirty="0" err="1">
                <a:solidFill>
                  <a:schemeClr val="accent3">
                    <a:lumMod val="60000"/>
                    <a:lumOff val="40000"/>
                  </a:schemeClr>
                </a:solidFill>
              </a:rPr>
              <a:t>SHapley</a:t>
            </a:r>
            <a:r>
              <a:rPr lang="en-US" sz="1600" dirty="0">
                <a:solidFill>
                  <a:schemeClr val="accent3">
                    <a:lumMod val="60000"/>
                    <a:lumOff val="40000"/>
                  </a:schemeClr>
                </a:solidFill>
              </a:rPr>
              <a:t> Additive </a:t>
            </a:r>
            <a:r>
              <a:rPr lang="en-US" sz="1600" dirty="0" err="1">
                <a:solidFill>
                  <a:schemeClr val="accent3">
                    <a:lumMod val="60000"/>
                    <a:lumOff val="40000"/>
                  </a:schemeClr>
                </a:solidFill>
              </a:rPr>
              <a:t>exPlanations</a:t>
            </a:r>
            <a:r>
              <a:rPr lang="en-US" sz="1600" dirty="0">
                <a:solidFill>
                  <a:schemeClr val="accent3">
                    <a:lumMod val="60000"/>
                    <a:lumOff val="40000"/>
                  </a:schemeClr>
                </a:solidFill>
              </a:rPr>
              <a:t>) summary plot provides a global interpretability view of the model's predictions by showing how each feature contributes to the output.</a:t>
            </a:r>
          </a:p>
          <a:p>
            <a:r>
              <a:rPr lang="en-US" sz="1600" dirty="0">
                <a:solidFill>
                  <a:schemeClr val="accent3">
                    <a:lumMod val="60000"/>
                    <a:lumOff val="40000"/>
                  </a:schemeClr>
                </a:solidFill>
              </a:rPr>
              <a:t>In the phishing detection model, the plot highlights which URL and content-based features most strongly influence the model's decision to classify a website as phishing or legitimate.</a:t>
            </a:r>
          </a:p>
          <a:p>
            <a:r>
              <a:rPr lang="en-US" sz="1600" b="1" dirty="0">
                <a:solidFill>
                  <a:schemeClr val="accent3">
                    <a:lumMod val="60000"/>
                    <a:lumOff val="40000"/>
                  </a:schemeClr>
                </a:solidFill>
              </a:rPr>
              <a:t>Features on the top</a:t>
            </a:r>
            <a:r>
              <a:rPr lang="en-US" sz="1600" dirty="0">
                <a:solidFill>
                  <a:schemeClr val="accent3">
                    <a:lumMod val="60000"/>
                    <a:lumOff val="40000"/>
                  </a:schemeClr>
                </a:solidFill>
              </a:rPr>
              <a:t> have the highest impact on predictions.</a:t>
            </a:r>
          </a:p>
          <a:p>
            <a:r>
              <a:rPr lang="en-US" sz="1600" b="1" dirty="0">
                <a:solidFill>
                  <a:schemeClr val="accent3">
                    <a:lumMod val="60000"/>
                    <a:lumOff val="40000"/>
                  </a:schemeClr>
                </a:solidFill>
              </a:rPr>
              <a:t>Color represents feature value</a:t>
            </a:r>
            <a:r>
              <a:rPr lang="en-US" sz="1600" dirty="0">
                <a:solidFill>
                  <a:schemeClr val="accent3">
                    <a:lumMod val="60000"/>
                    <a:lumOff val="40000"/>
                  </a:schemeClr>
                </a:solidFill>
              </a:rPr>
              <a:t> (red = high, blue = low).</a:t>
            </a:r>
          </a:p>
          <a:p>
            <a:r>
              <a:rPr lang="en-US" sz="1600" b="1" dirty="0">
                <a:solidFill>
                  <a:schemeClr val="accent3">
                    <a:lumMod val="60000"/>
                    <a:lumOff val="40000"/>
                  </a:schemeClr>
                </a:solidFill>
              </a:rPr>
              <a:t>Horizontal spread</a:t>
            </a:r>
            <a:r>
              <a:rPr lang="en-US" sz="1600" dirty="0">
                <a:solidFill>
                  <a:schemeClr val="accent3">
                    <a:lumMod val="60000"/>
                    <a:lumOff val="40000"/>
                  </a:schemeClr>
                </a:solidFill>
              </a:rPr>
              <a:t> shows variation in feature influence across samples.</a:t>
            </a:r>
          </a:p>
          <a:p>
            <a:r>
              <a:rPr lang="en-US" sz="1600" dirty="0">
                <a:solidFill>
                  <a:schemeClr val="accent3">
                    <a:lumMod val="60000"/>
                    <a:lumOff val="40000"/>
                  </a:schemeClr>
                </a:solidFill>
              </a:rPr>
              <a:t>This helps in understanding </a:t>
            </a:r>
            <a:r>
              <a:rPr lang="en-US" sz="1600" b="1" dirty="0">
                <a:solidFill>
                  <a:schemeClr val="accent3">
                    <a:lumMod val="60000"/>
                    <a:lumOff val="40000"/>
                  </a:schemeClr>
                </a:solidFill>
              </a:rPr>
              <a:t>model behavior</a:t>
            </a:r>
            <a:r>
              <a:rPr lang="en-US" sz="1600" dirty="0">
                <a:solidFill>
                  <a:schemeClr val="accent3">
                    <a:lumMod val="60000"/>
                    <a:lumOff val="40000"/>
                  </a:schemeClr>
                </a:solidFill>
              </a:rPr>
              <a:t>, identifying </a:t>
            </a:r>
            <a:r>
              <a:rPr lang="en-US" sz="1600" b="1" dirty="0">
                <a:solidFill>
                  <a:schemeClr val="accent3">
                    <a:lumMod val="60000"/>
                    <a:lumOff val="40000"/>
                  </a:schemeClr>
                </a:solidFill>
              </a:rPr>
              <a:t>key phishing indicators</a:t>
            </a:r>
            <a:r>
              <a:rPr lang="en-US" sz="1600" dirty="0">
                <a:solidFill>
                  <a:schemeClr val="accent3">
                    <a:lumMod val="60000"/>
                    <a:lumOff val="40000"/>
                  </a:schemeClr>
                </a:solidFill>
              </a:rPr>
              <a:t>, and building </a:t>
            </a:r>
            <a:r>
              <a:rPr lang="en-US" sz="1600" b="1" dirty="0">
                <a:solidFill>
                  <a:schemeClr val="accent3">
                    <a:lumMod val="60000"/>
                    <a:lumOff val="40000"/>
                  </a:schemeClr>
                </a:solidFill>
              </a:rPr>
              <a:t>trust</a:t>
            </a:r>
            <a:r>
              <a:rPr lang="en-US" sz="1600" dirty="0">
                <a:solidFill>
                  <a:schemeClr val="accent3">
                    <a:lumMod val="60000"/>
                    <a:lumOff val="40000"/>
                  </a:schemeClr>
                </a:solidFill>
              </a:rPr>
              <a:t> in the model's decisions.</a:t>
            </a:r>
          </a:p>
        </p:txBody>
      </p:sp>
      <p:sp>
        <p:nvSpPr>
          <p:cNvPr id="4" name="Slide Number Placeholder 3">
            <a:extLst>
              <a:ext uri="{FF2B5EF4-FFF2-40B4-BE49-F238E27FC236}">
                <a16:creationId xmlns:a16="http://schemas.microsoft.com/office/drawing/2014/main" id="{BFA8FBE4-5404-8D6E-4CB8-454D8E4B75D8}"/>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22</a:t>
            </a:fld>
            <a:endParaRPr lang="en-US" dirty="0"/>
          </a:p>
        </p:txBody>
      </p:sp>
      <p:pic>
        <p:nvPicPr>
          <p:cNvPr id="5" name="Picture 4">
            <a:extLst>
              <a:ext uri="{FF2B5EF4-FFF2-40B4-BE49-F238E27FC236}">
                <a16:creationId xmlns:a16="http://schemas.microsoft.com/office/drawing/2014/main" id="{528332FB-3442-1D9A-35FF-BE3DF10DE035}"/>
              </a:ext>
            </a:extLst>
          </p:cNvPr>
          <p:cNvPicPr>
            <a:picLocks noChangeAspect="1"/>
          </p:cNvPicPr>
          <p:nvPr/>
        </p:nvPicPr>
        <p:blipFill>
          <a:blip r:embed="rId3"/>
          <a:stretch>
            <a:fillRect/>
          </a:stretch>
        </p:blipFill>
        <p:spPr>
          <a:xfrm>
            <a:off x="7387106" y="2093623"/>
            <a:ext cx="4657937" cy="4248430"/>
          </a:xfrm>
          <a:prstGeom prst="rect">
            <a:avLst/>
          </a:prstGeom>
        </p:spPr>
      </p:pic>
    </p:spTree>
    <p:extLst>
      <p:ext uri="{BB962C8B-B14F-4D97-AF65-F5344CB8AC3E}">
        <p14:creationId xmlns:p14="http://schemas.microsoft.com/office/powerpoint/2010/main" val="3667191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arn(inVertic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arn(inVertic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barn(inVertical)">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barn(inVertical)">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barn(inVertical)">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10C63-41A8-6570-00DB-9E00E2E90D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B0CF58-27F7-89F9-8DEA-F6BBF794E4DD}"/>
              </a:ext>
            </a:extLst>
          </p:cNvPr>
          <p:cNvSpPr>
            <a:spLocks noGrp="1"/>
          </p:cNvSpPr>
          <p:nvPr>
            <p:ph type="title"/>
          </p:nvPr>
        </p:nvSpPr>
        <p:spPr>
          <a:xfrm>
            <a:off x="733562" y="503497"/>
            <a:ext cx="10515601" cy="838581"/>
          </a:xfrm>
        </p:spPr>
        <p:txBody>
          <a:bodyPr/>
          <a:lstStyle/>
          <a:p>
            <a:r>
              <a:rPr lang="en-IN" dirty="0"/>
              <a:t>SHAP ANALYSIS – DEPENDENCE PLOT</a:t>
            </a:r>
            <a:endParaRPr lang="en-US" dirty="0"/>
          </a:p>
        </p:txBody>
      </p:sp>
      <p:sp>
        <p:nvSpPr>
          <p:cNvPr id="3" name="Content Placeholder 2">
            <a:extLst>
              <a:ext uri="{FF2B5EF4-FFF2-40B4-BE49-F238E27FC236}">
                <a16:creationId xmlns:a16="http://schemas.microsoft.com/office/drawing/2014/main" id="{229078B7-E2EA-1EDF-5BE4-DB21190C6E77}"/>
              </a:ext>
            </a:extLst>
          </p:cNvPr>
          <p:cNvSpPr>
            <a:spLocks noGrp="1"/>
          </p:cNvSpPr>
          <p:nvPr>
            <p:ph sz="quarter" idx="36"/>
          </p:nvPr>
        </p:nvSpPr>
        <p:spPr>
          <a:xfrm>
            <a:off x="193529" y="1993506"/>
            <a:ext cx="7071337" cy="4430588"/>
          </a:xfrm>
        </p:spPr>
        <p:txBody>
          <a:bodyPr/>
          <a:lstStyle/>
          <a:p>
            <a:r>
              <a:rPr lang="en-US" sz="1400" dirty="0">
                <a:solidFill>
                  <a:schemeClr val="accent3">
                    <a:lumMod val="60000"/>
                    <a:lumOff val="40000"/>
                  </a:schemeClr>
                </a:solidFill>
              </a:rPr>
              <a:t>The SHAP dependence plot visualizes the relationship between a specific feature and its corresponding SHAP value, showing how that feature contributes to the model’s prediction. It is particularly useful in understanding the </a:t>
            </a:r>
            <a:r>
              <a:rPr lang="en-US" sz="1400" b="1" dirty="0">
                <a:solidFill>
                  <a:schemeClr val="accent3">
                    <a:lumMod val="60000"/>
                    <a:lumOff val="40000"/>
                  </a:schemeClr>
                </a:solidFill>
              </a:rPr>
              <a:t>magnitude and direction of influence</a:t>
            </a:r>
            <a:r>
              <a:rPr lang="en-US" sz="1400" dirty="0">
                <a:solidFill>
                  <a:schemeClr val="accent3">
                    <a:lumMod val="60000"/>
                    <a:lumOff val="40000"/>
                  </a:schemeClr>
                </a:solidFill>
              </a:rPr>
              <a:t> a feature has.</a:t>
            </a:r>
          </a:p>
          <a:p>
            <a:pPr marL="0" indent="0">
              <a:buNone/>
            </a:pPr>
            <a:r>
              <a:rPr lang="en-US" sz="1400" dirty="0">
                <a:solidFill>
                  <a:schemeClr val="accent3">
                    <a:lumMod val="60000"/>
                    <a:lumOff val="40000"/>
                  </a:schemeClr>
                </a:solidFill>
              </a:rPr>
              <a:t>In the context of phishing website detection:</a:t>
            </a:r>
          </a:p>
          <a:p>
            <a:r>
              <a:rPr lang="en-US" sz="1400" dirty="0">
                <a:solidFill>
                  <a:schemeClr val="accent3">
                    <a:lumMod val="60000"/>
                    <a:lumOff val="40000"/>
                  </a:schemeClr>
                </a:solidFill>
              </a:rPr>
              <a:t>It demonstrates how changes in a feature (e.g., number of special characters in the URL) affect the likelihood of a site being classified as phishing.</a:t>
            </a:r>
          </a:p>
          <a:p>
            <a:r>
              <a:rPr lang="en-US" sz="1400" dirty="0">
                <a:solidFill>
                  <a:schemeClr val="accent3">
                    <a:lumMod val="60000"/>
                    <a:lumOff val="40000"/>
                  </a:schemeClr>
                </a:solidFill>
              </a:rPr>
              <a:t>The color gradient indicates the value of a second feature, helping capture </a:t>
            </a:r>
            <a:r>
              <a:rPr lang="en-US" sz="1400" b="1" dirty="0">
                <a:solidFill>
                  <a:schemeClr val="accent3">
                    <a:lumMod val="60000"/>
                    <a:lumOff val="40000"/>
                  </a:schemeClr>
                </a:solidFill>
              </a:rPr>
              <a:t>feature interaction effects</a:t>
            </a:r>
            <a:r>
              <a:rPr lang="en-US" sz="1400" dirty="0">
                <a:solidFill>
                  <a:schemeClr val="accent3">
                    <a:lumMod val="60000"/>
                    <a:lumOff val="40000"/>
                  </a:schemeClr>
                </a:solidFill>
              </a:rPr>
              <a:t>.</a:t>
            </a:r>
          </a:p>
          <a:p>
            <a:r>
              <a:rPr lang="en-US" sz="1400" dirty="0">
                <a:solidFill>
                  <a:schemeClr val="accent3">
                    <a:lumMod val="60000"/>
                    <a:lumOff val="40000"/>
                  </a:schemeClr>
                </a:solidFill>
              </a:rPr>
              <a:t>It uncovers </a:t>
            </a:r>
            <a:r>
              <a:rPr lang="en-US" sz="1400" b="1" dirty="0">
                <a:solidFill>
                  <a:schemeClr val="accent3">
                    <a:lumMod val="60000"/>
                    <a:lumOff val="40000"/>
                  </a:schemeClr>
                </a:solidFill>
              </a:rPr>
              <a:t>non-linear relationships</a:t>
            </a:r>
            <a:r>
              <a:rPr lang="en-US" sz="1400" dirty="0">
                <a:solidFill>
                  <a:schemeClr val="accent3">
                    <a:lumMod val="60000"/>
                    <a:lumOff val="40000"/>
                  </a:schemeClr>
                </a:solidFill>
              </a:rPr>
              <a:t> that would otherwise be hidden, offering a clearer understanding of model decisions.</a:t>
            </a:r>
          </a:p>
          <a:p>
            <a:r>
              <a:rPr lang="en-US" sz="1400" dirty="0">
                <a:solidFill>
                  <a:schemeClr val="accent3">
                    <a:lumMod val="60000"/>
                    <a:lumOff val="40000"/>
                  </a:schemeClr>
                </a:solidFill>
              </a:rPr>
              <a:t>By analyzing these plots, developers and stakeholders can </a:t>
            </a:r>
            <a:r>
              <a:rPr lang="en-US" sz="1400" b="1" dirty="0">
                <a:solidFill>
                  <a:schemeClr val="accent3">
                    <a:lumMod val="60000"/>
                    <a:lumOff val="40000"/>
                  </a:schemeClr>
                </a:solidFill>
              </a:rPr>
              <a:t>interpret the model’s logic</a:t>
            </a:r>
            <a:r>
              <a:rPr lang="en-US" sz="1400" dirty="0">
                <a:solidFill>
                  <a:schemeClr val="accent3">
                    <a:lumMod val="60000"/>
                    <a:lumOff val="40000"/>
                  </a:schemeClr>
                </a:solidFill>
              </a:rPr>
              <a:t>, enhance transparency, and potentially </a:t>
            </a:r>
            <a:r>
              <a:rPr lang="en-US" sz="1400" b="1" dirty="0">
                <a:solidFill>
                  <a:schemeClr val="accent3">
                    <a:lumMod val="60000"/>
                    <a:lumOff val="40000"/>
                  </a:schemeClr>
                </a:solidFill>
              </a:rPr>
              <a:t>refine feature engineering</a:t>
            </a:r>
            <a:r>
              <a:rPr lang="en-US" sz="1400" dirty="0">
                <a:solidFill>
                  <a:schemeClr val="accent3">
                    <a:lumMod val="60000"/>
                    <a:lumOff val="40000"/>
                  </a:schemeClr>
                </a:solidFill>
              </a:rPr>
              <a:t> for better accuracy.</a:t>
            </a:r>
          </a:p>
        </p:txBody>
      </p:sp>
      <p:sp>
        <p:nvSpPr>
          <p:cNvPr id="4" name="Slide Number Placeholder 3">
            <a:extLst>
              <a:ext uri="{FF2B5EF4-FFF2-40B4-BE49-F238E27FC236}">
                <a16:creationId xmlns:a16="http://schemas.microsoft.com/office/drawing/2014/main" id="{54AC0C42-07D5-9278-9FE9-A12A455B4D9B}"/>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23</a:t>
            </a:fld>
            <a:endParaRPr lang="en-US" dirty="0"/>
          </a:p>
        </p:txBody>
      </p:sp>
      <p:pic>
        <p:nvPicPr>
          <p:cNvPr id="6" name="Picture 5">
            <a:extLst>
              <a:ext uri="{FF2B5EF4-FFF2-40B4-BE49-F238E27FC236}">
                <a16:creationId xmlns:a16="http://schemas.microsoft.com/office/drawing/2014/main" id="{CB703F03-732A-D60B-E6A4-41FE7FB452F6}"/>
              </a:ext>
            </a:extLst>
          </p:cNvPr>
          <p:cNvPicPr>
            <a:picLocks noChangeAspect="1"/>
          </p:cNvPicPr>
          <p:nvPr/>
        </p:nvPicPr>
        <p:blipFill>
          <a:blip r:embed="rId3"/>
          <a:stretch>
            <a:fillRect/>
          </a:stretch>
        </p:blipFill>
        <p:spPr>
          <a:xfrm>
            <a:off x="7331529" y="2052203"/>
            <a:ext cx="4860471" cy="2575283"/>
          </a:xfrm>
          <a:prstGeom prst="rect">
            <a:avLst/>
          </a:prstGeom>
        </p:spPr>
      </p:pic>
      <p:pic>
        <p:nvPicPr>
          <p:cNvPr id="7" name="Picture 6">
            <a:extLst>
              <a:ext uri="{FF2B5EF4-FFF2-40B4-BE49-F238E27FC236}">
                <a16:creationId xmlns:a16="http://schemas.microsoft.com/office/drawing/2014/main" id="{5631656B-8201-9900-156D-DF02D377A849}"/>
              </a:ext>
            </a:extLst>
          </p:cNvPr>
          <p:cNvPicPr>
            <a:picLocks noChangeAspect="1"/>
          </p:cNvPicPr>
          <p:nvPr/>
        </p:nvPicPr>
        <p:blipFill>
          <a:blip r:embed="rId4"/>
          <a:stretch>
            <a:fillRect/>
          </a:stretch>
        </p:blipFill>
        <p:spPr>
          <a:xfrm>
            <a:off x="7331529" y="4632450"/>
            <a:ext cx="4860471" cy="2082477"/>
          </a:xfrm>
          <a:prstGeom prst="rect">
            <a:avLst/>
          </a:prstGeom>
        </p:spPr>
      </p:pic>
    </p:spTree>
    <p:extLst>
      <p:ext uri="{BB962C8B-B14F-4D97-AF65-F5344CB8AC3E}">
        <p14:creationId xmlns:p14="http://schemas.microsoft.com/office/powerpoint/2010/main" val="253118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arn(inVertic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arn(inVertic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barn(inVertical)">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barn(inVertical)">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barn(inVertical)">
                                      <p:cBhvr>
                                        <p:cTn id="42" dur="500"/>
                                        <p:tgtEl>
                                          <p:spTgt spid="6"/>
                                        </p:tgtEl>
                                      </p:cBhvr>
                                    </p:animEffect>
                                  </p:childTnLst>
                                </p:cTn>
                              </p:par>
                              <p:par>
                                <p:cTn id="43" presetID="16" presetClass="entr" presetSubtype="21" fill="hold"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barn(inVertical)">
                                      <p:cBhvr>
                                        <p:cTn id="4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DCC09-ADF3-2D44-1C48-3B42E9419A5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16D7EE-1B0E-A3BB-EFEC-6E196F69CB70}"/>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24</a:t>
            </a:fld>
            <a:endParaRPr lang="en-US" dirty="0"/>
          </a:p>
        </p:txBody>
      </p:sp>
      <p:sp>
        <p:nvSpPr>
          <p:cNvPr id="9" name="Title 4">
            <a:extLst>
              <a:ext uri="{FF2B5EF4-FFF2-40B4-BE49-F238E27FC236}">
                <a16:creationId xmlns:a16="http://schemas.microsoft.com/office/drawing/2014/main" id="{6CD88F91-616F-82A5-9552-5E3DFCBED43F}"/>
              </a:ext>
            </a:extLst>
          </p:cNvPr>
          <p:cNvSpPr txBox="1">
            <a:spLocks/>
          </p:cNvSpPr>
          <p:nvPr/>
        </p:nvSpPr>
        <p:spPr>
          <a:xfrm>
            <a:off x="767443" y="375608"/>
            <a:ext cx="10695214" cy="1084482"/>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3200" kern="1200" cap="all" spc="300" baseline="0">
                <a:solidFill>
                  <a:schemeClr val="bg1"/>
                </a:solidFill>
                <a:latin typeface="+mj-lt"/>
                <a:ea typeface="+mj-ea"/>
                <a:cs typeface="Biome" panose="020B0503030204020804" pitchFamily="34" charset="0"/>
              </a:defRPr>
            </a:lvl1pPr>
          </a:lstStyle>
          <a:p>
            <a:r>
              <a:rPr lang="en-US" sz="4000" b="1" dirty="0">
                <a:solidFill>
                  <a:schemeClr val="accent3">
                    <a:lumMod val="75000"/>
                  </a:schemeClr>
                </a:solidFill>
                <a:latin typeface="Times New Roman" panose="02020603050405020304" pitchFamily="18" charset="0"/>
                <a:cs typeface="Times New Roman" panose="02020603050405020304" pitchFamily="18" charset="0"/>
              </a:rPr>
              <a:t>Architectural design of proposed system</a:t>
            </a:r>
          </a:p>
        </p:txBody>
      </p:sp>
      <p:sp>
        <p:nvSpPr>
          <p:cNvPr id="10" name="TextBox 9">
            <a:extLst>
              <a:ext uri="{FF2B5EF4-FFF2-40B4-BE49-F238E27FC236}">
                <a16:creationId xmlns:a16="http://schemas.microsoft.com/office/drawing/2014/main" id="{BCC2C79E-8B6A-47BA-D645-E9F4039E2A79}"/>
              </a:ext>
            </a:extLst>
          </p:cNvPr>
          <p:cNvSpPr txBox="1"/>
          <p:nvPr/>
        </p:nvSpPr>
        <p:spPr>
          <a:xfrm>
            <a:off x="636814" y="1572454"/>
            <a:ext cx="10825843" cy="2062103"/>
          </a:xfrm>
          <a:prstGeom prst="rect">
            <a:avLst/>
          </a:prstGeom>
          <a:noFill/>
        </p:spPr>
        <p:txBody>
          <a:bodyPr wrap="square">
            <a:spAutoFit/>
          </a:bodyPr>
          <a:lstStyle/>
          <a:p>
            <a:pPr>
              <a:buNone/>
            </a:pPr>
            <a:r>
              <a:rPr lang="en-US" dirty="0">
                <a:solidFill>
                  <a:schemeClr val="accent3">
                    <a:lumMod val="60000"/>
                    <a:lumOff val="40000"/>
                  </a:schemeClr>
                </a:solidFill>
              </a:rPr>
              <a:t>The proposed system architecture for phishing URL detection is composed of several interconnected modules to ensure seamless operation from data input to result visualization.</a:t>
            </a:r>
          </a:p>
          <a:p>
            <a:pPr>
              <a:buNone/>
            </a:pPr>
            <a:endParaRPr lang="en-US" dirty="0">
              <a:solidFill>
                <a:schemeClr val="accent3">
                  <a:lumMod val="60000"/>
                  <a:lumOff val="40000"/>
                </a:schemeClr>
              </a:solidFill>
            </a:endParaRPr>
          </a:p>
          <a:p>
            <a:r>
              <a:rPr lang="en-US" dirty="0">
                <a:solidFill>
                  <a:schemeClr val="accent3">
                    <a:lumMod val="60000"/>
                    <a:lumOff val="40000"/>
                  </a:schemeClr>
                </a:solidFill>
              </a:rPr>
              <a:t>It begins with </a:t>
            </a:r>
            <a:r>
              <a:rPr lang="en-US" b="1" dirty="0">
                <a:solidFill>
                  <a:schemeClr val="accent3">
                    <a:lumMod val="60000"/>
                    <a:lumOff val="40000"/>
                  </a:schemeClr>
                </a:solidFill>
              </a:rPr>
              <a:t>data preprocessing</a:t>
            </a:r>
            <a:r>
              <a:rPr lang="en-US" dirty="0">
                <a:solidFill>
                  <a:schemeClr val="accent3">
                    <a:lumMod val="60000"/>
                    <a:lumOff val="40000"/>
                  </a:schemeClr>
                </a:solidFill>
              </a:rPr>
              <a:t>, where input URLs are transformed into meaningful features. These features feed into the </a:t>
            </a:r>
            <a:r>
              <a:rPr lang="en-US" b="1" dirty="0">
                <a:solidFill>
                  <a:schemeClr val="accent3">
                    <a:lumMod val="60000"/>
                    <a:lumOff val="40000"/>
                  </a:schemeClr>
                </a:solidFill>
              </a:rPr>
              <a:t>machine learning models</a:t>
            </a:r>
            <a:r>
              <a:rPr lang="en-US" dirty="0">
                <a:solidFill>
                  <a:schemeClr val="accent3">
                    <a:lumMod val="60000"/>
                    <a:lumOff val="40000"/>
                  </a:schemeClr>
                </a:solidFill>
              </a:rPr>
              <a:t>, with </a:t>
            </a:r>
            <a:r>
              <a:rPr lang="en-US" dirty="0" err="1">
                <a:solidFill>
                  <a:schemeClr val="accent3">
                    <a:lumMod val="60000"/>
                    <a:lumOff val="40000"/>
                  </a:schemeClr>
                </a:solidFill>
              </a:rPr>
              <a:t>XGBoost</a:t>
            </a:r>
            <a:r>
              <a:rPr lang="en-US" dirty="0">
                <a:solidFill>
                  <a:schemeClr val="accent3">
                    <a:lumMod val="60000"/>
                    <a:lumOff val="40000"/>
                  </a:schemeClr>
                </a:solidFill>
              </a:rPr>
              <a:t> selected for deployment due to its superior performance.</a:t>
            </a:r>
          </a:p>
          <a:p>
            <a:pPr algn="just"/>
            <a:endParaRPr lang="en-IN" sz="2000" dirty="0">
              <a:solidFill>
                <a:schemeClr val="accent3">
                  <a:lumMod val="60000"/>
                  <a:lumOff val="40000"/>
                </a:schemeClr>
              </a:solidFill>
            </a:endParaRPr>
          </a:p>
        </p:txBody>
      </p:sp>
      <p:pic>
        <p:nvPicPr>
          <p:cNvPr id="2" name="Picture 1">
            <a:extLst>
              <a:ext uri="{FF2B5EF4-FFF2-40B4-BE49-F238E27FC236}">
                <a16:creationId xmlns:a16="http://schemas.microsoft.com/office/drawing/2014/main" id="{46AD6C2A-5087-940E-D2C6-97FADD7A584B}"/>
              </a:ext>
            </a:extLst>
          </p:cNvPr>
          <p:cNvPicPr>
            <a:picLocks noChangeAspect="1"/>
          </p:cNvPicPr>
          <p:nvPr/>
        </p:nvPicPr>
        <p:blipFill>
          <a:blip r:embed="rId3"/>
          <a:stretch>
            <a:fillRect/>
          </a:stretch>
        </p:blipFill>
        <p:spPr>
          <a:xfrm>
            <a:off x="767443" y="3429000"/>
            <a:ext cx="10564586" cy="3053392"/>
          </a:xfrm>
          <a:prstGeom prst="rect">
            <a:avLst/>
          </a:prstGeom>
        </p:spPr>
      </p:pic>
    </p:spTree>
    <p:extLst>
      <p:ext uri="{BB962C8B-B14F-4D97-AF65-F5344CB8AC3E}">
        <p14:creationId xmlns:p14="http://schemas.microsoft.com/office/powerpoint/2010/main" val="400873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7AB5B1-0C7B-8929-3B29-72083F011F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03F30A-873B-7E03-B931-C68C7671F23A}"/>
              </a:ext>
            </a:extLst>
          </p:cNvPr>
          <p:cNvSpPr>
            <a:spLocks noGrp="1"/>
          </p:cNvSpPr>
          <p:nvPr>
            <p:ph type="title"/>
          </p:nvPr>
        </p:nvSpPr>
        <p:spPr>
          <a:xfrm>
            <a:off x="733562" y="641917"/>
            <a:ext cx="10515601" cy="746302"/>
          </a:xfrm>
        </p:spPr>
        <p:txBody>
          <a:bodyPr/>
          <a:lstStyle/>
          <a:p>
            <a:r>
              <a:rPr lang="en-IN" dirty="0"/>
              <a:t>FLOW CHART OF WEB APPLICATION</a:t>
            </a:r>
            <a:endParaRPr lang="en-US" dirty="0"/>
          </a:p>
        </p:txBody>
      </p:sp>
      <p:sp>
        <p:nvSpPr>
          <p:cNvPr id="3" name="Content Placeholder 2">
            <a:extLst>
              <a:ext uri="{FF2B5EF4-FFF2-40B4-BE49-F238E27FC236}">
                <a16:creationId xmlns:a16="http://schemas.microsoft.com/office/drawing/2014/main" id="{57E95EDC-D7E5-7CD0-259C-08C311B23074}"/>
              </a:ext>
            </a:extLst>
          </p:cNvPr>
          <p:cNvSpPr>
            <a:spLocks noGrp="1"/>
          </p:cNvSpPr>
          <p:nvPr>
            <p:ph sz="quarter" idx="36"/>
          </p:nvPr>
        </p:nvSpPr>
        <p:spPr>
          <a:xfrm>
            <a:off x="533400" y="2160735"/>
            <a:ext cx="6781800" cy="4697266"/>
          </a:xfrm>
        </p:spPr>
        <p:txBody>
          <a:bodyPr/>
          <a:lstStyle/>
          <a:p>
            <a:pPr marL="0" indent="0">
              <a:buNone/>
            </a:pPr>
            <a:r>
              <a:rPr lang="en-US" sz="1400" b="1" dirty="0">
                <a:solidFill>
                  <a:schemeClr val="accent3">
                    <a:lumMod val="60000"/>
                    <a:lumOff val="40000"/>
                  </a:schemeClr>
                </a:solidFill>
              </a:rPr>
              <a:t>1. Web Application Development</a:t>
            </a:r>
          </a:p>
          <a:p>
            <a:r>
              <a:rPr lang="en-US" sz="1400" dirty="0">
                <a:solidFill>
                  <a:schemeClr val="accent3">
                    <a:lumMod val="60000"/>
                    <a:lumOff val="40000"/>
                  </a:schemeClr>
                </a:solidFill>
              </a:rPr>
              <a:t>Designed a user-friendly, browser-compatible web UI</a:t>
            </a:r>
          </a:p>
          <a:p>
            <a:r>
              <a:rPr lang="en-US" sz="1400" dirty="0">
                <a:solidFill>
                  <a:schemeClr val="accent3">
                    <a:lumMod val="60000"/>
                    <a:lumOff val="40000"/>
                  </a:schemeClr>
                </a:solidFill>
              </a:rPr>
              <a:t>Enabled URL input &amp; prediction display</a:t>
            </a:r>
          </a:p>
          <a:p>
            <a:r>
              <a:rPr lang="en-US" sz="1400" dirty="0">
                <a:solidFill>
                  <a:schemeClr val="accent3">
                    <a:lumMod val="60000"/>
                    <a:lumOff val="40000"/>
                  </a:schemeClr>
                </a:solidFill>
              </a:rPr>
              <a:t>Built using HTML, CSS, JavaScript (or React)</a:t>
            </a:r>
          </a:p>
          <a:p>
            <a:pPr marL="0" indent="0">
              <a:buNone/>
            </a:pPr>
            <a:r>
              <a:rPr lang="en-US" sz="1400" b="1" dirty="0">
                <a:solidFill>
                  <a:schemeClr val="accent3">
                    <a:lumMod val="60000"/>
                    <a:lumOff val="40000"/>
                  </a:schemeClr>
                </a:solidFill>
              </a:rPr>
              <a:t>2. Model Integration</a:t>
            </a:r>
          </a:p>
          <a:p>
            <a:r>
              <a:rPr lang="en-US" sz="1400" dirty="0">
                <a:solidFill>
                  <a:schemeClr val="accent3">
                    <a:lumMod val="60000"/>
                    <a:lumOff val="40000"/>
                  </a:schemeClr>
                </a:solidFill>
              </a:rPr>
              <a:t>Integrated final model into the backend (Flask/Django)</a:t>
            </a:r>
          </a:p>
          <a:p>
            <a:r>
              <a:rPr lang="en-US" sz="1400" dirty="0">
                <a:solidFill>
                  <a:schemeClr val="accent3">
                    <a:lumMod val="60000"/>
                    <a:lumOff val="40000"/>
                  </a:schemeClr>
                </a:solidFill>
              </a:rPr>
              <a:t>Connected model predictions to the frontend</a:t>
            </a:r>
          </a:p>
          <a:p>
            <a:r>
              <a:rPr lang="en-US" sz="1400" dirty="0">
                <a:solidFill>
                  <a:schemeClr val="accent3">
                    <a:lumMod val="60000"/>
                    <a:lumOff val="40000"/>
                  </a:schemeClr>
                </a:solidFill>
              </a:rPr>
              <a:t>Ensured real-time detection functionality</a:t>
            </a:r>
          </a:p>
          <a:p>
            <a:pPr marL="0" indent="0">
              <a:buNone/>
            </a:pPr>
            <a:r>
              <a:rPr lang="en-US" sz="1400" b="1" dirty="0">
                <a:solidFill>
                  <a:schemeClr val="accent3">
                    <a:lumMod val="60000"/>
                    <a:lumOff val="40000"/>
                  </a:schemeClr>
                </a:solidFill>
              </a:rPr>
              <a:t>3. Deployment &amp; Testing</a:t>
            </a:r>
          </a:p>
          <a:p>
            <a:r>
              <a:rPr lang="en-US" sz="1400" dirty="0">
                <a:solidFill>
                  <a:schemeClr val="accent3">
                    <a:lumMod val="60000"/>
                    <a:lumOff val="40000"/>
                  </a:schemeClr>
                </a:solidFill>
              </a:rPr>
              <a:t>Deployed web app to a live server</a:t>
            </a:r>
          </a:p>
          <a:p>
            <a:r>
              <a:rPr lang="en-US" sz="1400" dirty="0">
                <a:solidFill>
                  <a:schemeClr val="accent3">
                    <a:lumMod val="60000"/>
                    <a:lumOff val="40000"/>
                  </a:schemeClr>
                </a:solidFill>
              </a:rPr>
              <a:t>Tested for performance &amp; user feedback</a:t>
            </a:r>
          </a:p>
          <a:p>
            <a:r>
              <a:rPr lang="en-US" sz="1400" dirty="0">
                <a:solidFill>
                  <a:schemeClr val="accent3">
                    <a:lumMod val="60000"/>
                    <a:lumOff val="40000"/>
                  </a:schemeClr>
                </a:solidFill>
              </a:rPr>
              <a:t>Ensured system stability and speed</a:t>
            </a:r>
          </a:p>
        </p:txBody>
      </p:sp>
      <p:sp>
        <p:nvSpPr>
          <p:cNvPr id="4" name="Slide Number Placeholder 3">
            <a:extLst>
              <a:ext uri="{FF2B5EF4-FFF2-40B4-BE49-F238E27FC236}">
                <a16:creationId xmlns:a16="http://schemas.microsoft.com/office/drawing/2014/main" id="{0426172E-AA31-6273-45CA-2263FEF01651}"/>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25</a:t>
            </a:fld>
            <a:endParaRPr lang="en-US" dirty="0"/>
          </a:p>
        </p:txBody>
      </p:sp>
      <p:pic>
        <p:nvPicPr>
          <p:cNvPr id="6" name="Picture 5">
            <a:extLst>
              <a:ext uri="{FF2B5EF4-FFF2-40B4-BE49-F238E27FC236}">
                <a16:creationId xmlns:a16="http://schemas.microsoft.com/office/drawing/2014/main" id="{C2C87653-AC55-CF92-02BA-959CA495BB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3746" y="2044831"/>
            <a:ext cx="6251449" cy="4697266"/>
          </a:xfrm>
          <a:prstGeom prst="rect">
            <a:avLst/>
          </a:prstGeom>
          <a:solidFill>
            <a:schemeClr val="bg1"/>
          </a:solidFill>
        </p:spPr>
      </p:pic>
    </p:spTree>
    <p:extLst>
      <p:ext uri="{BB962C8B-B14F-4D97-AF65-F5344CB8AC3E}">
        <p14:creationId xmlns:p14="http://schemas.microsoft.com/office/powerpoint/2010/main" val="1426310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arn(inVertic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arn(inVertic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barn(inVertical)">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barn(inVertical)">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barn(inVertical)">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barn(inVertical)">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barn(inVertical)">
                                      <p:cBhvr>
                                        <p:cTn id="52" dur="500"/>
                                        <p:tgtEl>
                                          <p:spTgt spid="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Effect transition="in" filter="barn(inVertical)">
                                      <p:cBhvr>
                                        <p:cTn id="57" dur="500"/>
                                        <p:tgtEl>
                                          <p:spTgt spid="3">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3">
                                            <p:txEl>
                                              <p:pRg st="10" end="10"/>
                                            </p:txEl>
                                          </p:spTgt>
                                        </p:tgtEl>
                                        <p:attrNameLst>
                                          <p:attrName>style.visibility</p:attrName>
                                        </p:attrNameLst>
                                      </p:cBhvr>
                                      <p:to>
                                        <p:strVal val="visible"/>
                                      </p:to>
                                    </p:set>
                                    <p:animEffect transition="in" filter="barn(inVertical)">
                                      <p:cBhvr>
                                        <p:cTn id="62" dur="500"/>
                                        <p:tgtEl>
                                          <p:spTgt spid="3">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grpId="0" nodeType="clickEffect">
                                  <p:stCondLst>
                                    <p:cond delay="0"/>
                                  </p:stCondLst>
                                  <p:childTnLst>
                                    <p:set>
                                      <p:cBhvr>
                                        <p:cTn id="66" dur="1" fill="hold">
                                          <p:stCondLst>
                                            <p:cond delay="0"/>
                                          </p:stCondLst>
                                        </p:cTn>
                                        <p:tgtEl>
                                          <p:spTgt spid="3">
                                            <p:txEl>
                                              <p:pRg st="11" end="11"/>
                                            </p:txEl>
                                          </p:spTgt>
                                        </p:tgtEl>
                                        <p:attrNameLst>
                                          <p:attrName>style.visibility</p:attrName>
                                        </p:attrNameLst>
                                      </p:cBhvr>
                                      <p:to>
                                        <p:strVal val="visible"/>
                                      </p:to>
                                    </p:set>
                                    <p:animEffect transition="in" filter="barn(inVertical)">
                                      <p:cBhvr>
                                        <p:cTn id="67" dur="500"/>
                                        <p:tgtEl>
                                          <p:spTgt spid="3">
                                            <p:txEl>
                                              <p:pRg st="11" end="1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6" presetClass="entr" presetSubtype="21" fill="hold"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barn(inVertical)">
                                      <p:cBhvr>
                                        <p:cTn id="7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46E50B-C504-0D94-6677-2AD525B3A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7EDDBA-1B10-151E-967D-10AE64154E56}"/>
              </a:ext>
            </a:extLst>
          </p:cNvPr>
          <p:cNvSpPr>
            <a:spLocks noGrp="1"/>
          </p:cNvSpPr>
          <p:nvPr>
            <p:ph type="title"/>
          </p:nvPr>
        </p:nvSpPr>
        <p:spPr>
          <a:xfrm>
            <a:off x="2399620" y="532007"/>
            <a:ext cx="8843050" cy="814730"/>
          </a:xfrm>
        </p:spPr>
        <p:txBody>
          <a:bodyPr anchor="b">
            <a:normAutofit/>
          </a:bodyPr>
          <a:lstStyle/>
          <a:p>
            <a:r>
              <a:rPr lang="en-IN" dirty="0"/>
              <a:t>Use case of web application</a:t>
            </a:r>
            <a:endParaRPr lang="en-US" dirty="0"/>
          </a:p>
        </p:txBody>
      </p:sp>
      <p:sp>
        <p:nvSpPr>
          <p:cNvPr id="3" name="Content Placeholder 2">
            <a:extLst>
              <a:ext uri="{FF2B5EF4-FFF2-40B4-BE49-F238E27FC236}">
                <a16:creationId xmlns:a16="http://schemas.microsoft.com/office/drawing/2014/main" id="{5AC1B488-90FD-37BB-DABD-196D35A505AE}"/>
              </a:ext>
            </a:extLst>
          </p:cNvPr>
          <p:cNvSpPr>
            <a:spLocks noGrp="1"/>
          </p:cNvSpPr>
          <p:nvPr>
            <p:ph sz="quarter" idx="35"/>
          </p:nvPr>
        </p:nvSpPr>
        <p:spPr>
          <a:xfrm>
            <a:off x="1523916" y="2238632"/>
            <a:ext cx="4981386" cy="4456808"/>
          </a:xfrm>
        </p:spPr>
        <p:txBody>
          <a:bodyPr>
            <a:normAutofit/>
          </a:bodyPr>
          <a:lstStyle/>
          <a:p>
            <a:r>
              <a:rPr lang="en-US" sz="1400" dirty="0">
                <a:solidFill>
                  <a:schemeClr val="accent3">
                    <a:lumMod val="60000"/>
                    <a:lumOff val="40000"/>
                  </a:schemeClr>
                </a:solidFill>
              </a:rPr>
              <a:t>The trained model is wrapped using a </a:t>
            </a:r>
            <a:r>
              <a:rPr lang="en-US" sz="1400" b="1" dirty="0">
                <a:solidFill>
                  <a:schemeClr val="accent3">
                    <a:lumMod val="60000"/>
                    <a:lumOff val="40000"/>
                  </a:schemeClr>
                </a:solidFill>
              </a:rPr>
              <a:t>RESTful API</a:t>
            </a:r>
            <a:r>
              <a:rPr lang="en-US" sz="1400" dirty="0">
                <a:solidFill>
                  <a:schemeClr val="accent3">
                    <a:lumMod val="60000"/>
                    <a:lumOff val="40000"/>
                  </a:schemeClr>
                </a:solidFill>
              </a:rPr>
              <a:t>, which acts as a communication layer between the backend model and the </a:t>
            </a:r>
            <a:r>
              <a:rPr lang="en-US" sz="1400" b="1" dirty="0">
                <a:solidFill>
                  <a:schemeClr val="accent3">
                    <a:lumMod val="60000"/>
                    <a:lumOff val="40000"/>
                  </a:schemeClr>
                </a:solidFill>
              </a:rPr>
              <a:t>web application</a:t>
            </a:r>
            <a:r>
              <a:rPr lang="en-US" sz="1400" dirty="0">
                <a:solidFill>
                  <a:schemeClr val="accent3">
                    <a:lumMod val="60000"/>
                    <a:lumOff val="40000"/>
                  </a:schemeClr>
                </a:solidFill>
              </a:rPr>
              <a:t>. The web application provides a user-friendly interface where users can input URLs and view the predictions in real time.</a:t>
            </a:r>
          </a:p>
          <a:p>
            <a:r>
              <a:rPr lang="en-US" sz="1400" dirty="0">
                <a:solidFill>
                  <a:schemeClr val="accent3">
                    <a:lumMod val="60000"/>
                    <a:lumOff val="40000"/>
                  </a:schemeClr>
                </a:solidFill>
              </a:rPr>
              <a:t>The final output is rendered on a </a:t>
            </a:r>
            <a:r>
              <a:rPr lang="en-US" sz="1400" b="1" dirty="0">
                <a:solidFill>
                  <a:schemeClr val="accent3">
                    <a:lumMod val="60000"/>
                    <a:lumOff val="40000"/>
                  </a:schemeClr>
                </a:solidFill>
              </a:rPr>
              <a:t>display device</a:t>
            </a:r>
            <a:r>
              <a:rPr lang="en-US" sz="1400" dirty="0">
                <a:solidFill>
                  <a:schemeClr val="accent3">
                    <a:lumMod val="60000"/>
                    <a:lumOff val="40000"/>
                  </a:schemeClr>
                </a:solidFill>
              </a:rPr>
              <a:t>, such as a desktop or mobile screen, enabling users to instantly determine whether a URL is phishing or legitimate.</a:t>
            </a:r>
          </a:p>
          <a:p>
            <a:r>
              <a:rPr lang="en-US" sz="1400" dirty="0">
                <a:solidFill>
                  <a:schemeClr val="accent3">
                    <a:lumMod val="60000"/>
                    <a:lumOff val="40000"/>
                  </a:schemeClr>
                </a:solidFill>
              </a:rPr>
              <a:t>Additionally, </a:t>
            </a:r>
            <a:r>
              <a:rPr lang="en-US" sz="1400" b="1" dirty="0">
                <a:solidFill>
                  <a:schemeClr val="accent3">
                    <a:lumMod val="60000"/>
                    <a:lumOff val="40000"/>
                  </a:schemeClr>
                </a:solidFill>
              </a:rPr>
              <a:t>explainability features</a:t>
            </a:r>
            <a:r>
              <a:rPr lang="en-US" sz="1400" dirty="0">
                <a:solidFill>
                  <a:schemeClr val="accent3">
                    <a:lumMod val="60000"/>
                    <a:lumOff val="40000"/>
                  </a:schemeClr>
                </a:solidFill>
              </a:rPr>
              <a:t> such as SHAP visualizations can be integrated into the web interface for transparency.</a:t>
            </a:r>
          </a:p>
          <a:p>
            <a:r>
              <a:rPr lang="en-US" sz="1400" dirty="0">
                <a:solidFill>
                  <a:schemeClr val="accent3">
                    <a:lumMod val="60000"/>
                    <a:lumOff val="40000"/>
                  </a:schemeClr>
                </a:solidFill>
              </a:rPr>
              <a:t>This modular architecture supports scalability, real-time detection, and easy integration into existing security systems.</a:t>
            </a:r>
          </a:p>
        </p:txBody>
      </p:sp>
      <p:pic>
        <p:nvPicPr>
          <p:cNvPr id="5" name="Picture 4" descr="A diagram of a computer&#10;&#10;AI-generated content may be incorrect.">
            <a:extLst>
              <a:ext uri="{FF2B5EF4-FFF2-40B4-BE49-F238E27FC236}">
                <a16:creationId xmlns:a16="http://schemas.microsoft.com/office/drawing/2014/main" id="{F134F0FD-7BCB-85D4-6FCC-589D64DA3E71}"/>
              </a:ext>
            </a:extLst>
          </p:cNvPr>
          <p:cNvPicPr>
            <a:picLocks noChangeAspect="1"/>
          </p:cNvPicPr>
          <p:nvPr/>
        </p:nvPicPr>
        <p:blipFill>
          <a:blip r:embed="rId3">
            <a:extLst>
              <a:ext uri="{28A0092B-C50C-407E-A947-70E740481C1C}">
                <a14:useLocalDpi xmlns:a14="http://schemas.microsoft.com/office/drawing/2010/main" val="0"/>
              </a:ext>
            </a:extLst>
          </a:blip>
          <a:srcRect l="1757" r="-3" b="-3"/>
          <a:stretch>
            <a:fillRect/>
          </a:stretch>
        </p:blipFill>
        <p:spPr>
          <a:xfrm>
            <a:off x="6505301" y="2238632"/>
            <a:ext cx="5576343" cy="4352691"/>
          </a:xfrm>
          <a:prstGeom prst="rect">
            <a:avLst/>
          </a:prstGeom>
          <a:solidFill>
            <a:schemeClr val="bg1"/>
          </a:solidFill>
        </p:spPr>
      </p:pic>
      <p:sp>
        <p:nvSpPr>
          <p:cNvPr id="4" name="Slide Number Placeholder 3">
            <a:extLst>
              <a:ext uri="{FF2B5EF4-FFF2-40B4-BE49-F238E27FC236}">
                <a16:creationId xmlns:a16="http://schemas.microsoft.com/office/drawing/2014/main" id="{2E402D72-E745-507B-5E27-42F72B9996DE}"/>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26</a:t>
            </a:fld>
            <a:endParaRPr lang="en-US"/>
          </a:p>
        </p:txBody>
      </p:sp>
    </p:spTree>
    <p:extLst>
      <p:ext uri="{BB962C8B-B14F-4D97-AF65-F5344CB8AC3E}">
        <p14:creationId xmlns:p14="http://schemas.microsoft.com/office/powerpoint/2010/main" val="3046504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arn(inVertic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arn(inVertic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arn(inVertical)">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5EBDB2-5FB6-7F24-1F4B-B3E09FED4A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88C5AA-E5F9-6EAC-5042-6613441B5205}"/>
              </a:ext>
            </a:extLst>
          </p:cNvPr>
          <p:cNvSpPr>
            <a:spLocks noGrp="1"/>
          </p:cNvSpPr>
          <p:nvPr>
            <p:ph type="title"/>
          </p:nvPr>
        </p:nvSpPr>
        <p:spPr>
          <a:xfrm>
            <a:off x="2399620" y="258288"/>
            <a:ext cx="8843050" cy="1267736"/>
          </a:xfrm>
        </p:spPr>
        <p:txBody>
          <a:bodyPr anchor="b">
            <a:normAutofit/>
          </a:bodyPr>
          <a:lstStyle/>
          <a:p>
            <a:r>
              <a:rPr lang="en-US" dirty="0"/>
              <a:t>Front-End Web UI: Phishing URL Detector</a:t>
            </a:r>
          </a:p>
        </p:txBody>
      </p:sp>
      <p:sp>
        <p:nvSpPr>
          <p:cNvPr id="3" name="Content Placeholder 2">
            <a:extLst>
              <a:ext uri="{FF2B5EF4-FFF2-40B4-BE49-F238E27FC236}">
                <a16:creationId xmlns:a16="http://schemas.microsoft.com/office/drawing/2014/main" id="{D4BEAA8E-01B9-40FD-271E-B4D9B5A8FDCF}"/>
              </a:ext>
            </a:extLst>
          </p:cNvPr>
          <p:cNvSpPr>
            <a:spLocks noGrp="1"/>
          </p:cNvSpPr>
          <p:nvPr>
            <p:ph sz="quarter" idx="35"/>
          </p:nvPr>
        </p:nvSpPr>
        <p:spPr>
          <a:xfrm>
            <a:off x="1523915" y="2238632"/>
            <a:ext cx="10360255" cy="961768"/>
          </a:xfrm>
        </p:spPr>
        <p:txBody>
          <a:bodyPr>
            <a:normAutofit/>
          </a:bodyPr>
          <a:lstStyle/>
          <a:p>
            <a:r>
              <a:rPr lang="en-US" sz="1600" dirty="0">
                <a:solidFill>
                  <a:schemeClr val="accent3">
                    <a:lumMod val="60000"/>
                    <a:lumOff val="40000"/>
                  </a:schemeClr>
                </a:solidFill>
              </a:rPr>
              <a:t>The front-end web user interface is designed for simplicity and ease of use, enabling users to quickly verify the authenticity of a URL. The interface includes an input field where users can paste or type a URL, and a </a:t>
            </a:r>
            <a:r>
              <a:rPr lang="en-US" sz="1600" b="1" dirty="0">
                <a:solidFill>
                  <a:schemeClr val="accent3">
                    <a:lumMod val="60000"/>
                    <a:lumOff val="40000"/>
                  </a:schemeClr>
                </a:solidFill>
              </a:rPr>
              <a:t>“Detect"</a:t>
            </a:r>
            <a:r>
              <a:rPr lang="en-US" sz="1600" dirty="0">
                <a:solidFill>
                  <a:schemeClr val="accent3">
                    <a:lumMod val="60000"/>
                    <a:lumOff val="40000"/>
                  </a:schemeClr>
                </a:solidFill>
              </a:rPr>
              <a:t> button to trigger analysis. </a:t>
            </a:r>
            <a:endParaRPr lang="en-IN" sz="1600" dirty="0">
              <a:solidFill>
                <a:schemeClr val="accent3">
                  <a:lumMod val="60000"/>
                  <a:lumOff val="40000"/>
                </a:schemeClr>
              </a:solidFill>
            </a:endParaRPr>
          </a:p>
        </p:txBody>
      </p:sp>
      <p:sp>
        <p:nvSpPr>
          <p:cNvPr id="4" name="Slide Number Placeholder 3">
            <a:extLst>
              <a:ext uri="{FF2B5EF4-FFF2-40B4-BE49-F238E27FC236}">
                <a16:creationId xmlns:a16="http://schemas.microsoft.com/office/drawing/2014/main" id="{06F295FE-6FE8-CE73-77C6-8532B965008A}"/>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27</a:t>
            </a:fld>
            <a:endParaRPr lang="en-US"/>
          </a:p>
        </p:txBody>
      </p:sp>
      <p:pic>
        <p:nvPicPr>
          <p:cNvPr id="6" name="Picture 5">
            <a:extLst>
              <a:ext uri="{FF2B5EF4-FFF2-40B4-BE49-F238E27FC236}">
                <a16:creationId xmlns:a16="http://schemas.microsoft.com/office/drawing/2014/main" id="{C38D8949-1314-F7C2-1468-469C08ACD263}"/>
              </a:ext>
            </a:extLst>
          </p:cNvPr>
          <p:cNvPicPr>
            <a:picLocks noChangeAspect="1"/>
          </p:cNvPicPr>
          <p:nvPr/>
        </p:nvPicPr>
        <p:blipFill>
          <a:blip r:embed="rId3"/>
          <a:stretch>
            <a:fillRect/>
          </a:stretch>
        </p:blipFill>
        <p:spPr>
          <a:xfrm>
            <a:off x="1660451" y="3429000"/>
            <a:ext cx="9723410" cy="3200399"/>
          </a:xfrm>
          <a:prstGeom prst="rect">
            <a:avLst/>
          </a:prstGeom>
        </p:spPr>
      </p:pic>
    </p:spTree>
    <p:extLst>
      <p:ext uri="{BB962C8B-B14F-4D97-AF65-F5344CB8AC3E}">
        <p14:creationId xmlns:p14="http://schemas.microsoft.com/office/powerpoint/2010/main" val="1501742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10BDEA-F43D-6DA9-026D-60A1A87AF9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694BBF-4D70-7B38-188A-A88B34B78959}"/>
              </a:ext>
            </a:extLst>
          </p:cNvPr>
          <p:cNvSpPr>
            <a:spLocks noGrp="1"/>
          </p:cNvSpPr>
          <p:nvPr>
            <p:ph type="title"/>
          </p:nvPr>
        </p:nvSpPr>
        <p:spPr>
          <a:xfrm>
            <a:off x="2399620" y="162560"/>
            <a:ext cx="8843050" cy="1616904"/>
          </a:xfrm>
        </p:spPr>
        <p:txBody>
          <a:bodyPr anchor="b">
            <a:normAutofit/>
          </a:bodyPr>
          <a:lstStyle/>
          <a:p>
            <a:r>
              <a:rPr lang="en-US" dirty="0"/>
              <a:t>Front-End Web UI: Phishing URL Detector</a:t>
            </a:r>
          </a:p>
        </p:txBody>
      </p:sp>
      <p:sp>
        <p:nvSpPr>
          <p:cNvPr id="3" name="Content Placeholder 2">
            <a:extLst>
              <a:ext uri="{FF2B5EF4-FFF2-40B4-BE49-F238E27FC236}">
                <a16:creationId xmlns:a16="http://schemas.microsoft.com/office/drawing/2014/main" id="{18478B7B-4541-A030-823A-CAB5459B4637}"/>
              </a:ext>
            </a:extLst>
          </p:cNvPr>
          <p:cNvSpPr>
            <a:spLocks noGrp="1"/>
          </p:cNvSpPr>
          <p:nvPr>
            <p:ph sz="quarter" idx="35"/>
          </p:nvPr>
        </p:nvSpPr>
        <p:spPr>
          <a:xfrm>
            <a:off x="1523916" y="2238631"/>
            <a:ext cx="10296172" cy="1499991"/>
          </a:xfrm>
        </p:spPr>
        <p:txBody>
          <a:bodyPr>
            <a:normAutofit/>
          </a:bodyPr>
          <a:lstStyle/>
          <a:p>
            <a:r>
              <a:rPr lang="en-US" sz="1400" dirty="0">
                <a:solidFill>
                  <a:schemeClr val="accent3">
                    <a:lumMod val="60000"/>
                    <a:lumOff val="40000"/>
                  </a:schemeClr>
                </a:solidFill>
              </a:rPr>
              <a:t>Once submitted, the system interacts with the backend model via API and displays the prediction results — either </a:t>
            </a:r>
            <a:r>
              <a:rPr lang="en-US" sz="1400" b="1" dirty="0">
                <a:solidFill>
                  <a:schemeClr val="accent3">
                    <a:lumMod val="60000"/>
                    <a:lumOff val="40000"/>
                  </a:schemeClr>
                </a:solidFill>
              </a:rPr>
              <a:t>“Phishing”</a:t>
            </a:r>
            <a:r>
              <a:rPr lang="en-US" sz="1400" dirty="0">
                <a:solidFill>
                  <a:schemeClr val="accent3">
                    <a:lumMod val="60000"/>
                    <a:lumOff val="40000"/>
                  </a:schemeClr>
                </a:solidFill>
              </a:rPr>
              <a:t> or </a:t>
            </a:r>
            <a:r>
              <a:rPr lang="en-US" sz="1400" b="1" dirty="0">
                <a:solidFill>
                  <a:schemeClr val="accent3">
                    <a:lumMod val="60000"/>
                    <a:lumOff val="40000"/>
                  </a:schemeClr>
                </a:solidFill>
              </a:rPr>
              <a:t>“Legitimate”</a:t>
            </a:r>
            <a:r>
              <a:rPr lang="en-US" sz="1400" dirty="0">
                <a:solidFill>
                  <a:schemeClr val="accent3">
                    <a:lumMod val="60000"/>
                    <a:lumOff val="40000"/>
                  </a:schemeClr>
                </a:solidFill>
              </a:rPr>
              <a:t> — along with additional insights like SHAP-based feature importance. </a:t>
            </a:r>
          </a:p>
          <a:p>
            <a:r>
              <a:rPr lang="en-US" sz="1400" dirty="0">
                <a:solidFill>
                  <a:schemeClr val="accent3">
                    <a:lumMod val="60000"/>
                    <a:lumOff val="40000"/>
                  </a:schemeClr>
                </a:solidFill>
              </a:rPr>
              <a:t>The UI is responsive and accessible across devices, ensuring seamless experience for all users. It plays a crucial role in making advanced phishing detection models easily accessible without requiring any technical knowledge.</a:t>
            </a:r>
            <a:endParaRPr lang="en-IN" sz="1400" dirty="0">
              <a:solidFill>
                <a:schemeClr val="accent3">
                  <a:lumMod val="60000"/>
                  <a:lumOff val="40000"/>
                </a:schemeClr>
              </a:solidFill>
            </a:endParaRPr>
          </a:p>
        </p:txBody>
      </p:sp>
      <p:sp>
        <p:nvSpPr>
          <p:cNvPr id="4" name="Slide Number Placeholder 3">
            <a:extLst>
              <a:ext uri="{FF2B5EF4-FFF2-40B4-BE49-F238E27FC236}">
                <a16:creationId xmlns:a16="http://schemas.microsoft.com/office/drawing/2014/main" id="{EC3E0C1F-8839-D888-1CD6-DCD836E0714A}"/>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28</a:t>
            </a:fld>
            <a:endParaRPr lang="en-US"/>
          </a:p>
        </p:txBody>
      </p:sp>
      <p:pic>
        <p:nvPicPr>
          <p:cNvPr id="5" name="Picture 4">
            <a:extLst>
              <a:ext uri="{FF2B5EF4-FFF2-40B4-BE49-F238E27FC236}">
                <a16:creationId xmlns:a16="http://schemas.microsoft.com/office/drawing/2014/main" id="{77E5C036-4162-CFA6-57A0-F5AD12068BEC}"/>
              </a:ext>
            </a:extLst>
          </p:cNvPr>
          <p:cNvPicPr>
            <a:picLocks noChangeAspect="1"/>
          </p:cNvPicPr>
          <p:nvPr/>
        </p:nvPicPr>
        <p:blipFill>
          <a:blip r:embed="rId3"/>
          <a:stretch>
            <a:fillRect/>
          </a:stretch>
        </p:blipFill>
        <p:spPr>
          <a:xfrm>
            <a:off x="2247181" y="3792365"/>
            <a:ext cx="8511685" cy="2433833"/>
          </a:xfrm>
          <a:prstGeom prst="rect">
            <a:avLst/>
          </a:prstGeom>
        </p:spPr>
      </p:pic>
    </p:spTree>
    <p:extLst>
      <p:ext uri="{BB962C8B-B14F-4D97-AF65-F5344CB8AC3E}">
        <p14:creationId xmlns:p14="http://schemas.microsoft.com/office/powerpoint/2010/main" val="2708355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arn(inVertical)">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13126-BAD7-1E0C-9F24-C41DD7BFF1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39156A-2BF3-38C8-6C94-43AC24CBDACB}"/>
              </a:ext>
            </a:extLst>
          </p:cNvPr>
          <p:cNvSpPr>
            <a:spLocks noGrp="1"/>
          </p:cNvSpPr>
          <p:nvPr>
            <p:ph type="title"/>
          </p:nvPr>
        </p:nvSpPr>
        <p:spPr>
          <a:xfrm>
            <a:off x="2399620" y="162560"/>
            <a:ext cx="8843050" cy="1616904"/>
          </a:xfrm>
        </p:spPr>
        <p:txBody>
          <a:bodyPr anchor="b">
            <a:normAutofit/>
          </a:bodyPr>
          <a:lstStyle/>
          <a:p>
            <a:r>
              <a:rPr lang="en-IN" dirty="0"/>
              <a:t>API PREDICT/EXPLAIN END POINTS</a:t>
            </a:r>
            <a:endParaRPr lang="en-US" dirty="0"/>
          </a:p>
        </p:txBody>
      </p:sp>
      <p:sp>
        <p:nvSpPr>
          <p:cNvPr id="3" name="Content Placeholder 2">
            <a:extLst>
              <a:ext uri="{FF2B5EF4-FFF2-40B4-BE49-F238E27FC236}">
                <a16:creationId xmlns:a16="http://schemas.microsoft.com/office/drawing/2014/main" id="{BEA520A3-B467-F42C-41DA-6E7C4614BA46}"/>
              </a:ext>
            </a:extLst>
          </p:cNvPr>
          <p:cNvSpPr>
            <a:spLocks noGrp="1"/>
          </p:cNvSpPr>
          <p:nvPr>
            <p:ph sz="quarter" idx="35"/>
          </p:nvPr>
        </p:nvSpPr>
        <p:spPr>
          <a:xfrm>
            <a:off x="1523916" y="2238632"/>
            <a:ext cx="4981386" cy="4456808"/>
          </a:xfrm>
        </p:spPr>
        <p:txBody>
          <a:bodyPr>
            <a:normAutofit lnSpcReduction="10000"/>
          </a:bodyPr>
          <a:lstStyle/>
          <a:p>
            <a:pPr lvl="0" eaLnBrk="0" fontAlgn="base" hangingPunct="0">
              <a:lnSpc>
                <a:spcPct val="100000"/>
              </a:lnSpc>
              <a:spcBef>
                <a:spcPct val="0"/>
              </a:spcBef>
              <a:spcAft>
                <a:spcPct val="0"/>
              </a:spcAft>
              <a:buClrTx/>
            </a:pPr>
            <a:r>
              <a:rPr lang="en-US" altLang="en-US" b="1" dirty="0">
                <a:solidFill>
                  <a:schemeClr val="accent3">
                    <a:lumMod val="60000"/>
                    <a:lumOff val="40000"/>
                  </a:schemeClr>
                </a:solidFill>
                <a:latin typeface="Arial" panose="020B0604020202020204" pitchFamily="34" charset="0"/>
              </a:rPr>
              <a:t>🔹 </a:t>
            </a:r>
            <a:r>
              <a:rPr lang="en-US" altLang="en-US" b="1" dirty="0">
                <a:solidFill>
                  <a:schemeClr val="accent3">
                    <a:lumMod val="60000"/>
                    <a:lumOff val="40000"/>
                  </a:schemeClr>
                </a:solidFill>
                <a:latin typeface="Arial Unicode MS"/>
              </a:rPr>
              <a:t>/</a:t>
            </a:r>
            <a:r>
              <a:rPr lang="en-US" altLang="en-US" b="1" dirty="0" err="1">
                <a:solidFill>
                  <a:schemeClr val="accent3">
                    <a:lumMod val="60000"/>
                    <a:lumOff val="40000"/>
                  </a:schemeClr>
                </a:solidFill>
                <a:latin typeface="Arial Unicode MS"/>
              </a:rPr>
              <a:t>api</a:t>
            </a:r>
            <a:r>
              <a:rPr lang="en-US" altLang="en-US" b="1" dirty="0">
                <a:solidFill>
                  <a:schemeClr val="accent3">
                    <a:lumMod val="60000"/>
                    <a:lumOff val="40000"/>
                  </a:schemeClr>
                </a:solidFill>
                <a:latin typeface="Arial Unicode MS"/>
              </a:rPr>
              <a:t>/predict:</a:t>
            </a:r>
            <a:br>
              <a:rPr lang="en-US" altLang="en-US" dirty="0">
                <a:solidFill>
                  <a:schemeClr val="accent3">
                    <a:lumMod val="60000"/>
                    <a:lumOff val="40000"/>
                  </a:schemeClr>
                </a:solidFill>
              </a:rPr>
            </a:br>
            <a:r>
              <a:rPr lang="en-US" altLang="en-US" dirty="0">
                <a:solidFill>
                  <a:schemeClr val="accent3">
                    <a:lumMod val="60000"/>
                    <a:lumOff val="40000"/>
                  </a:schemeClr>
                </a:solidFill>
              </a:rPr>
              <a:t>This endpoint receives a URL input from the front-end and processes it through the trained machine learning model (e.g., </a:t>
            </a:r>
            <a:r>
              <a:rPr lang="en-US" altLang="en-US" dirty="0" err="1">
                <a:solidFill>
                  <a:schemeClr val="accent3">
                    <a:lumMod val="60000"/>
                    <a:lumOff val="40000"/>
                  </a:schemeClr>
                </a:solidFill>
              </a:rPr>
              <a:t>XGBoost</a:t>
            </a:r>
            <a:r>
              <a:rPr lang="en-US" altLang="en-US" dirty="0">
                <a:solidFill>
                  <a:schemeClr val="accent3">
                    <a:lumMod val="60000"/>
                    <a:lumOff val="40000"/>
                  </a:schemeClr>
                </a:solidFill>
              </a:rPr>
              <a:t>). It returns a prediction indicating whether the URL is </a:t>
            </a:r>
            <a:r>
              <a:rPr lang="en-US" altLang="en-US" b="1" dirty="0">
                <a:solidFill>
                  <a:schemeClr val="accent3">
                    <a:lumMod val="60000"/>
                    <a:lumOff val="40000"/>
                  </a:schemeClr>
                </a:solidFill>
                <a:latin typeface="Arial" panose="020B0604020202020204" pitchFamily="34" charset="0"/>
              </a:rPr>
              <a:t>phishing</a:t>
            </a:r>
            <a:r>
              <a:rPr lang="en-US" altLang="en-US" dirty="0">
                <a:solidFill>
                  <a:schemeClr val="accent3">
                    <a:lumMod val="60000"/>
                    <a:lumOff val="40000"/>
                  </a:schemeClr>
                </a:solidFill>
                <a:latin typeface="Arial" panose="020B0604020202020204" pitchFamily="34" charset="0"/>
              </a:rPr>
              <a:t> or </a:t>
            </a:r>
            <a:r>
              <a:rPr lang="en-US" altLang="en-US" b="1" dirty="0">
                <a:solidFill>
                  <a:schemeClr val="accent3">
                    <a:lumMod val="60000"/>
                    <a:lumOff val="40000"/>
                  </a:schemeClr>
                </a:solidFill>
                <a:latin typeface="Arial" panose="020B0604020202020204" pitchFamily="34" charset="0"/>
              </a:rPr>
              <a:t>legitimate</a:t>
            </a:r>
            <a:r>
              <a:rPr lang="en-US" altLang="en-US" dirty="0">
                <a:solidFill>
                  <a:schemeClr val="accent3">
                    <a:lumMod val="60000"/>
                    <a:lumOff val="40000"/>
                  </a:schemeClr>
                </a:solidFill>
                <a:latin typeface="Arial" panose="020B0604020202020204" pitchFamily="34" charset="0"/>
              </a:rPr>
              <a:t>. The response is quick and suitable for real-time threat detection.</a:t>
            </a:r>
          </a:p>
          <a:p>
            <a:pPr lvl="0" eaLnBrk="0" fontAlgn="base" hangingPunct="0">
              <a:lnSpc>
                <a:spcPct val="100000"/>
              </a:lnSpc>
              <a:spcBef>
                <a:spcPct val="0"/>
              </a:spcBef>
              <a:spcAft>
                <a:spcPct val="0"/>
              </a:spcAft>
              <a:buClrTx/>
            </a:pPr>
            <a:endParaRPr lang="en-US" altLang="en-US" dirty="0">
              <a:solidFill>
                <a:schemeClr val="accent3">
                  <a:lumMod val="60000"/>
                  <a:lumOff val="40000"/>
                </a:schemeClr>
              </a:solidFill>
              <a:latin typeface="Arial" panose="020B0604020202020204" pitchFamily="34" charset="0"/>
            </a:endParaRPr>
          </a:p>
          <a:p>
            <a:pPr lvl="0" eaLnBrk="0" fontAlgn="base" hangingPunct="0">
              <a:lnSpc>
                <a:spcPct val="100000"/>
              </a:lnSpc>
              <a:spcBef>
                <a:spcPct val="0"/>
              </a:spcBef>
              <a:spcAft>
                <a:spcPct val="0"/>
              </a:spcAft>
              <a:buClrTx/>
            </a:pPr>
            <a:r>
              <a:rPr lang="en-US" altLang="en-US" b="1" dirty="0">
                <a:solidFill>
                  <a:schemeClr val="accent3">
                    <a:lumMod val="60000"/>
                    <a:lumOff val="40000"/>
                  </a:schemeClr>
                </a:solidFill>
                <a:latin typeface="Arial" panose="020B0604020202020204" pitchFamily="34" charset="0"/>
              </a:rPr>
              <a:t>🔹 </a:t>
            </a:r>
            <a:r>
              <a:rPr lang="en-US" altLang="en-US" b="1" dirty="0">
                <a:solidFill>
                  <a:schemeClr val="accent3">
                    <a:lumMod val="60000"/>
                    <a:lumOff val="40000"/>
                  </a:schemeClr>
                </a:solidFill>
                <a:latin typeface="Arial Unicode MS"/>
              </a:rPr>
              <a:t>/</a:t>
            </a:r>
            <a:r>
              <a:rPr lang="en-US" altLang="en-US" b="1" dirty="0" err="1">
                <a:solidFill>
                  <a:schemeClr val="accent3">
                    <a:lumMod val="60000"/>
                    <a:lumOff val="40000"/>
                  </a:schemeClr>
                </a:solidFill>
                <a:latin typeface="Arial Unicode MS"/>
              </a:rPr>
              <a:t>api</a:t>
            </a:r>
            <a:r>
              <a:rPr lang="en-US" altLang="en-US" b="1" dirty="0">
                <a:solidFill>
                  <a:schemeClr val="accent3">
                    <a:lumMod val="60000"/>
                    <a:lumOff val="40000"/>
                  </a:schemeClr>
                </a:solidFill>
                <a:latin typeface="Arial Unicode MS"/>
              </a:rPr>
              <a:t>/explain:</a:t>
            </a:r>
            <a:br>
              <a:rPr lang="en-US" altLang="en-US" dirty="0">
                <a:solidFill>
                  <a:schemeClr val="accent3">
                    <a:lumMod val="60000"/>
                    <a:lumOff val="40000"/>
                  </a:schemeClr>
                </a:solidFill>
              </a:rPr>
            </a:br>
            <a:r>
              <a:rPr lang="en-US" altLang="en-US" dirty="0">
                <a:solidFill>
                  <a:schemeClr val="accent3">
                    <a:lumMod val="60000"/>
                    <a:lumOff val="40000"/>
                  </a:schemeClr>
                </a:solidFill>
              </a:rPr>
              <a:t>This endpoint provides interpretability. It uses SHAP (</a:t>
            </a:r>
            <a:r>
              <a:rPr lang="en-US" altLang="en-US" dirty="0" err="1">
                <a:solidFill>
                  <a:schemeClr val="accent3">
                    <a:lumMod val="60000"/>
                    <a:lumOff val="40000"/>
                  </a:schemeClr>
                </a:solidFill>
              </a:rPr>
              <a:t>SHapley</a:t>
            </a:r>
            <a:r>
              <a:rPr lang="en-US" altLang="en-US" dirty="0">
                <a:solidFill>
                  <a:schemeClr val="accent3">
                    <a:lumMod val="60000"/>
                    <a:lumOff val="40000"/>
                  </a:schemeClr>
                </a:solidFill>
              </a:rPr>
              <a:t> Additive </a:t>
            </a:r>
            <a:r>
              <a:rPr lang="en-US" altLang="en-US" dirty="0" err="1">
                <a:solidFill>
                  <a:schemeClr val="accent3">
                    <a:lumMod val="60000"/>
                    <a:lumOff val="40000"/>
                  </a:schemeClr>
                </a:solidFill>
              </a:rPr>
              <a:t>exPlanations</a:t>
            </a:r>
            <a:r>
              <a:rPr lang="en-US" altLang="en-US" dirty="0">
                <a:solidFill>
                  <a:schemeClr val="accent3">
                    <a:lumMod val="60000"/>
                    <a:lumOff val="40000"/>
                  </a:schemeClr>
                </a:solidFill>
              </a:rPr>
              <a:t>) values to highlight which features contributed most to the prediction. This is useful for understanding the model’s reasoning and increasing trust in its decisions.</a:t>
            </a:r>
            <a:endParaRPr lang="en-US" altLang="en-US" dirty="0">
              <a:solidFill>
                <a:schemeClr val="accent3">
                  <a:lumMod val="60000"/>
                  <a:lumOff val="40000"/>
                </a:schemeClr>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53CDCFEE-ACDB-4E6D-5EA0-3D7244A5CC62}"/>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29</a:t>
            </a:fld>
            <a:endParaRPr lang="en-US"/>
          </a:p>
        </p:txBody>
      </p:sp>
      <p:pic>
        <p:nvPicPr>
          <p:cNvPr id="6" name="Picture 5">
            <a:extLst>
              <a:ext uri="{FF2B5EF4-FFF2-40B4-BE49-F238E27FC236}">
                <a16:creationId xmlns:a16="http://schemas.microsoft.com/office/drawing/2014/main" id="{8E826C3F-E373-C84A-35BD-3BD2123BBA3C}"/>
              </a:ext>
            </a:extLst>
          </p:cNvPr>
          <p:cNvPicPr>
            <a:picLocks noChangeAspect="1"/>
          </p:cNvPicPr>
          <p:nvPr/>
        </p:nvPicPr>
        <p:blipFill>
          <a:blip r:embed="rId3"/>
          <a:stretch>
            <a:fillRect/>
          </a:stretch>
        </p:blipFill>
        <p:spPr>
          <a:xfrm>
            <a:off x="6353569" y="2075068"/>
            <a:ext cx="2939136" cy="4169664"/>
          </a:xfrm>
          <a:prstGeom prst="rect">
            <a:avLst/>
          </a:prstGeom>
        </p:spPr>
      </p:pic>
      <p:pic>
        <p:nvPicPr>
          <p:cNvPr id="7" name="Picture 6">
            <a:extLst>
              <a:ext uri="{FF2B5EF4-FFF2-40B4-BE49-F238E27FC236}">
                <a16:creationId xmlns:a16="http://schemas.microsoft.com/office/drawing/2014/main" id="{0A0BD47A-16F5-B95D-DE61-D583037F96AE}"/>
              </a:ext>
            </a:extLst>
          </p:cNvPr>
          <p:cNvPicPr>
            <a:picLocks noChangeAspect="1"/>
          </p:cNvPicPr>
          <p:nvPr/>
        </p:nvPicPr>
        <p:blipFill>
          <a:blip r:embed="rId4"/>
          <a:stretch>
            <a:fillRect/>
          </a:stretch>
        </p:blipFill>
        <p:spPr>
          <a:xfrm>
            <a:off x="9492698" y="2056534"/>
            <a:ext cx="2602442" cy="4184086"/>
          </a:xfrm>
          <a:prstGeom prst="rect">
            <a:avLst/>
          </a:prstGeom>
        </p:spPr>
      </p:pic>
    </p:spTree>
    <p:extLst>
      <p:ext uri="{BB962C8B-B14F-4D97-AF65-F5344CB8AC3E}">
        <p14:creationId xmlns:p14="http://schemas.microsoft.com/office/powerpoint/2010/main" val="3753455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barn(inVertical)">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barn(inVertical)">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barn(inVertical)">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A971A9-0C5C-DDFC-67F9-2E5A55F12F67}"/>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3</a:t>
            </a:fld>
            <a:endParaRPr lang="en-US" dirty="0"/>
          </a:p>
        </p:txBody>
      </p:sp>
      <p:sp>
        <p:nvSpPr>
          <p:cNvPr id="9" name="Title 4">
            <a:extLst>
              <a:ext uri="{FF2B5EF4-FFF2-40B4-BE49-F238E27FC236}">
                <a16:creationId xmlns:a16="http://schemas.microsoft.com/office/drawing/2014/main" id="{B15845E3-9AC2-3B09-D0EA-2491824F8A2F}"/>
              </a:ext>
            </a:extLst>
          </p:cNvPr>
          <p:cNvSpPr txBox="1">
            <a:spLocks/>
          </p:cNvSpPr>
          <p:nvPr/>
        </p:nvSpPr>
        <p:spPr>
          <a:xfrm>
            <a:off x="4409769" y="503338"/>
            <a:ext cx="4758125" cy="956751"/>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3200" kern="1200" cap="all" spc="300" baseline="0">
                <a:solidFill>
                  <a:schemeClr val="bg1"/>
                </a:solidFill>
                <a:latin typeface="+mj-lt"/>
                <a:ea typeface="+mj-ea"/>
                <a:cs typeface="Biome" panose="020B0503030204020804" pitchFamily="34" charset="0"/>
              </a:defRPr>
            </a:lvl1pPr>
          </a:lstStyle>
          <a:p>
            <a:r>
              <a:rPr lang="en-US" sz="4100" dirty="0">
                <a:solidFill>
                  <a:schemeClr val="accent3">
                    <a:lumMod val="75000"/>
                  </a:schemeClr>
                </a:solidFill>
              </a:rPr>
              <a:t>introduction</a:t>
            </a:r>
            <a:endParaRPr lang="en-US" dirty="0">
              <a:solidFill>
                <a:schemeClr val="accent3">
                  <a:lumMod val="75000"/>
                </a:schemeClr>
              </a:solidFill>
            </a:endParaRPr>
          </a:p>
        </p:txBody>
      </p:sp>
      <p:sp>
        <p:nvSpPr>
          <p:cNvPr id="10" name="TextBox 9">
            <a:extLst>
              <a:ext uri="{FF2B5EF4-FFF2-40B4-BE49-F238E27FC236}">
                <a16:creationId xmlns:a16="http://schemas.microsoft.com/office/drawing/2014/main" id="{288FD23E-52B5-436F-87B0-9B77EBC6C569}"/>
              </a:ext>
            </a:extLst>
          </p:cNvPr>
          <p:cNvSpPr txBox="1"/>
          <p:nvPr/>
        </p:nvSpPr>
        <p:spPr>
          <a:xfrm>
            <a:off x="767443" y="1572455"/>
            <a:ext cx="10825843" cy="3939540"/>
          </a:xfrm>
          <a:prstGeom prst="rect">
            <a:avLst/>
          </a:prstGeom>
          <a:noFill/>
        </p:spPr>
        <p:txBody>
          <a:bodyPr wrap="square">
            <a:spAutoFit/>
          </a:bodyPr>
          <a:lstStyle/>
          <a:p>
            <a:pPr algn="l"/>
            <a:endParaRPr lang="en-IN" sz="1600" b="0" i="0" u="none" strike="noStrike" baseline="0" dirty="0">
              <a:solidFill>
                <a:schemeClr val="accent3">
                  <a:lumMod val="40000"/>
                  <a:lumOff val="60000"/>
                </a:schemeClr>
              </a:solidFill>
              <a:latin typeface="Times New Roman" panose="02020603050405020304" pitchFamily="18" charset="0"/>
            </a:endParaRPr>
          </a:p>
          <a:p>
            <a:pPr algn="just"/>
            <a:r>
              <a:rPr lang="en-US" dirty="0">
                <a:solidFill>
                  <a:schemeClr val="accent3">
                    <a:lumMod val="40000"/>
                    <a:lumOff val="60000"/>
                  </a:schemeClr>
                </a:solidFill>
              </a:rPr>
              <a:t>Phishing continues to prove one of the most successful and effective ways for cybercriminals to defraud us and steal our personal and financial information. Our growing reliance on the internet to conduct much of our day-to-day business has provided fraudsters with the perfect environment to launch targeted phishing attacks. The phishing attacks taking place today are sophisticated and increasingly more difficult to spot. A study conducted by Intel found that 97% of security experts fail at identifying phishing emails from genuine emails. </a:t>
            </a:r>
          </a:p>
          <a:p>
            <a:endParaRPr lang="en-IN" dirty="0">
              <a:solidFill>
                <a:schemeClr val="accent3">
                  <a:lumMod val="40000"/>
                  <a:lumOff val="60000"/>
                </a:schemeClr>
              </a:solidFill>
            </a:endParaRPr>
          </a:p>
          <a:p>
            <a:pPr algn="just"/>
            <a:r>
              <a:rPr lang="en-US" dirty="0">
                <a:solidFill>
                  <a:schemeClr val="accent3">
                    <a:lumMod val="40000"/>
                    <a:lumOff val="60000"/>
                  </a:schemeClr>
                </a:solidFill>
              </a:rPr>
              <a:t>Phishing is a rapidly growing threat in cyber world and causing billions of dollars in damage every year to internet users. It is an unlawful activity which uses a group of social engineering and technology to collect an Internet user's sensitive information. The identification of phishing techniques can be performed in various methods of communications like email, instant messages, pop-up messages, or at web page level.</a:t>
            </a:r>
          </a:p>
          <a:p>
            <a:pPr algn="just"/>
            <a:br>
              <a:rPr lang="en-US" dirty="0">
                <a:solidFill>
                  <a:schemeClr val="accent3">
                    <a:lumMod val="40000"/>
                    <a:lumOff val="60000"/>
                  </a:schemeClr>
                </a:solidFill>
                <a:latin typeface="Times New Roman" panose="02020603050405020304" pitchFamily="18" charset="0"/>
                <a:cs typeface="Times New Roman" panose="02020603050405020304" pitchFamily="18" charset="0"/>
              </a:rPr>
            </a:br>
            <a:endParaRPr lang="en-IN" dirty="0">
              <a:solidFill>
                <a:schemeClr val="accent3">
                  <a:lumMod val="40000"/>
                  <a:lumOff val="60000"/>
                </a:schemeClr>
              </a:solidFill>
            </a:endParaRPr>
          </a:p>
        </p:txBody>
      </p:sp>
    </p:spTree>
    <p:extLst>
      <p:ext uri="{BB962C8B-B14F-4D97-AF65-F5344CB8AC3E}">
        <p14:creationId xmlns:p14="http://schemas.microsoft.com/office/powerpoint/2010/main" val="139719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06966-CE2B-935C-E7B6-D7F3D66F7FC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5DE4007-959A-3BD6-E8D1-3BB5AA47A8C4}"/>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30</a:t>
            </a:fld>
            <a:endParaRPr lang="en-US" dirty="0"/>
          </a:p>
        </p:txBody>
      </p:sp>
      <p:sp>
        <p:nvSpPr>
          <p:cNvPr id="9" name="Title 4">
            <a:extLst>
              <a:ext uri="{FF2B5EF4-FFF2-40B4-BE49-F238E27FC236}">
                <a16:creationId xmlns:a16="http://schemas.microsoft.com/office/drawing/2014/main" id="{F6B7163A-B0BF-B486-A8CC-4D9B3DB2CF65}"/>
              </a:ext>
            </a:extLst>
          </p:cNvPr>
          <p:cNvSpPr txBox="1">
            <a:spLocks/>
          </p:cNvSpPr>
          <p:nvPr/>
        </p:nvSpPr>
        <p:spPr>
          <a:xfrm>
            <a:off x="767443" y="0"/>
            <a:ext cx="10695214" cy="1460090"/>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3200" kern="1200" cap="all" spc="300" baseline="0">
                <a:solidFill>
                  <a:schemeClr val="bg1"/>
                </a:solidFill>
                <a:latin typeface="+mj-lt"/>
                <a:ea typeface="+mj-ea"/>
                <a:cs typeface="Biome" panose="020B0503030204020804" pitchFamily="34" charset="0"/>
              </a:defRPr>
            </a:lvl1pPr>
          </a:lstStyle>
          <a:p>
            <a:r>
              <a:rPr lang="en-US" sz="4000" dirty="0">
                <a:solidFill>
                  <a:schemeClr val="accent3">
                    <a:lumMod val="75000"/>
                  </a:schemeClr>
                </a:solidFill>
                <a:latin typeface="Instrument Sans Medium" pitchFamily="34" charset="0"/>
                <a:ea typeface="Instrument Sans Medium" pitchFamily="34" charset="-122"/>
                <a:cs typeface="Instrument Sans Medium" pitchFamily="34" charset="-120"/>
              </a:rPr>
              <a:t>The Future of Phishing Detection</a:t>
            </a:r>
            <a:endParaRPr lang="en-US" sz="4000" b="1" dirty="0">
              <a:solidFill>
                <a:schemeClr val="accent3">
                  <a:lumMod val="75000"/>
                </a:schemeClr>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A0E8C0BF-B725-797C-4D5F-120A55770FE7}"/>
              </a:ext>
            </a:extLst>
          </p:cNvPr>
          <p:cNvSpPr txBox="1"/>
          <p:nvPr/>
        </p:nvSpPr>
        <p:spPr>
          <a:xfrm>
            <a:off x="533945" y="3454875"/>
            <a:ext cx="5581105" cy="3231654"/>
          </a:xfrm>
          <a:prstGeom prst="rect">
            <a:avLst/>
          </a:prstGeom>
          <a:noFill/>
        </p:spPr>
        <p:txBody>
          <a:bodyPr wrap="square">
            <a:spAutoFit/>
          </a:bodyPr>
          <a:lstStyle/>
          <a:p>
            <a:r>
              <a:rPr lang="en-US" b="1" dirty="0">
                <a:solidFill>
                  <a:schemeClr val="accent3">
                    <a:lumMod val="60000"/>
                    <a:lumOff val="40000"/>
                  </a:schemeClr>
                </a:solidFill>
                <a:latin typeface="Times New Roman" panose="02020603050405020304" pitchFamily="18" charset="0"/>
                <a:ea typeface="Instrument Sans Medium" pitchFamily="34" charset="-122"/>
                <a:cs typeface="Times New Roman" panose="02020603050405020304" pitchFamily="18" charset="0"/>
              </a:rPr>
              <a:t>AI-Driven Detection</a:t>
            </a:r>
            <a:endParaRPr lang="en-US" b="1" dirty="0">
              <a:solidFill>
                <a:schemeClr val="accent3">
                  <a:lumMod val="60000"/>
                  <a:lumOff val="40000"/>
                </a:schemeClr>
              </a:solidFill>
              <a:latin typeface="Times New Roman" panose="02020603050405020304" pitchFamily="18" charset="0"/>
              <a:cs typeface="Times New Roman" panose="02020603050405020304" pitchFamily="18" charset="0"/>
            </a:endParaRPr>
          </a:p>
          <a:p>
            <a:r>
              <a:rPr lang="en-US" dirty="0">
                <a:solidFill>
                  <a:schemeClr val="accent3">
                    <a:lumMod val="60000"/>
                    <a:lumOff val="40000"/>
                  </a:schemeClr>
                </a:solidFill>
                <a:latin typeface="Times New Roman" panose="02020603050405020304" pitchFamily="18" charset="0"/>
                <a:ea typeface="Inter" pitchFamily="34" charset="-122"/>
                <a:cs typeface="Times New Roman" panose="02020603050405020304" pitchFamily="18" charset="0"/>
              </a:rPr>
              <a:t>Adaptive models learn from new attacks. Generative Adversarial Networks (GANs) simulate attacks. Reinforcement Learning optimizes detection </a:t>
            </a:r>
            <a:r>
              <a:rPr lang="en-US" dirty="0">
                <a:solidFill>
                  <a:schemeClr val="accent3">
                    <a:lumMod val="60000"/>
                    <a:lumOff val="40000"/>
                  </a:schemeClr>
                </a:solidFill>
                <a:latin typeface="Inter" pitchFamily="34" charset="0"/>
                <a:ea typeface="Inter" pitchFamily="34" charset="-122"/>
                <a:cs typeface="Inter" pitchFamily="34" charset="-120"/>
              </a:rPr>
              <a:t>strategies.</a:t>
            </a:r>
          </a:p>
          <a:p>
            <a:r>
              <a:rPr lang="en-US" dirty="0">
                <a:solidFill>
                  <a:schemeClr val="accent3">
                    <a:lumMod val="60000"/>
                    <a:lumOff val="40000"/>
                  </a:schemeClr>
                </a:solidFill>
              </a:rPr>
              <a:t>The future of phishing detection lies in the integration of </a:t>
            </a:r>
            <a:r>
              <a:rPr lang="en-US" b="1" dirty="0">
                <a:solidFill>
                  <a:schemeClr val="accent3">
                    <a:lumMod val="60000"/>
                    <a:lumOff val="40000"/>
                  </a:schemeClr>
                </a:solidFill>
              </a:rPr>
              <a:t>AI-powered models</a:t>
            </a:r>
            <a:r>
              <a:rPr lang="en-US" dirty="0">
                <a:solidFill>
                  <a:schemeClr val="accent3">
                    <a:lumMod val="60000"/>
                    <a:lumOff val="40000"/>
                  </a:schemeClr>
                </a:solidFill>
              </a:rPr>
              <a:t>, </a:t>
            </a:r>
            <a:r>
              <a:rPr lang="en-US" b="1" dirty="0">
                <a:solidFill>
                  <a:schemeClr val="accent3">
                    <a:lumMod val="60000"/>
                    <a:lumOff val="40000"/>
                  </a:schemeClr>
                </a:solidFill>
              </a:rPr>
              <a:t>real-time threat intelligence</a:t>
            </a:r>
            <a:r>
              <a:rPr lang="en-US" dirty="0">
                <a:solidFill>
                  <a:schemeClr val="accent3">
                    <a:lumMod val="60000"/>
                    <a:lumOff val="40000"/>
                  </a:schemeClr>
                </a:solidFill>
              </a:rPr>
              <a:t>, and </a:t>
            </a:r>
            <a:r>
              <a:rPr lang="en-US" b="1" dirty="0">
                <a:solidFill>
                  <a:schemeClr val="accent3">
                    <a:lumMod val="60000"/>
                    <a:lumOff val="40000"/>
                  </a:schemeClr>
                </a:solidFill>
              </a:rPr>
              <a:t>adaptive learning systems</a:t>
            </a:r>
            <a:r>
              <a:rPr lang="en-US" dirty="0">
                <a:solidFill>
                  <a:schemeClr val="accent3">
                    <a:lumMod val="60000"/>
                    <a:lumOff val="40000"/>
                  </a:schemeClr>
                </a:solidFill>
              </a:rPr>
              <a:t>. With the rise of sophisticated phishing techniques like </a:t>
            </a:r>
            <a:r>
              <a:rPr lang="en-US" b="1" dirty="0">
                <a:solidFill>
                  <a:schemeClr val="accent3">
                    <a:lumMod val="60000"/>
                    <a:lumOff val="40000"/>
                  </a:schemeClr>
                </a:solidFill>
              </a:rPr>
              <a:t>deepfake emails</a:t>
            </a:r>
            <a:r>
              <a:rPr lang="en-US" dirty="0">
                <a:solidFill>
                  <a:schemeClr val="accent3">
                    <a:lumMod val="60000"/>
                    <a:lumOff val="40000"/>
                  </a:schemeClr>
                </a:solidFill>
              </a:rPr>
              <a:t> and </a:t>
            </a:r>
            <a:r>
              <a:rPr lang="en-US" b="1" dirty="0">
                <a:solidFill>
                  <a:schemeClr val="accent3">
                    <a:lumMod val="60000"/>
                    <a:lumOff val="40000"/>
                  </a:schemeClr>
                </a:solidFill>
              </a:rPr>
              <a:t>AI-generated URLs</a:t>
            </a:r>
            <a:r>
              <a:rPr lang="en-US" dirty="0">
                <a:solidFill>
                  <a:schemeClr val="accent3">
                    <a:lumMod val="60000"/>
                    <a:lumOff val="40000"/>
                  </a:schemeClr>
                </a:solidFill>
              </a:rPr>
              <a:t>, traditional methods are becoming less effective</a:t>
            </a:r>
            <a:endParaRPr lang="en-IN" dirty="0">
              <a:solidFill>
                <a:schemeClr val="accent3">
                  <a:lumMod val="60000"/>
                  <a:lumOff val="40000"/>
                </a:schemeClr>
              </a:solidFill>
            </a:endParaRPr>
          </a:p>
          <a:p>
            <a:pPr algn="just"/>
            <a:endParaRPr lang="en-IN" sz="2000" dirty="0">
              <a:solidFill>
                <a:schemeClr val="accent3">
                  <a:lumMod val="60000"/>
                  <a:lumOff val="40000"/>
                </a:schemeClr>
              </a:solidFill>
            </a:endParaRPr>
          </a:p>
        </p:txBody>
      </p:sp>
      <p:sp>
        <p:nvSpPr>
          <p:cNvPr id="4" name="TextBox 3">
            <a:extLst>
              <a:ext uri="{FF2B5EF4-FFF2-40B4-BE49-F238E27FC236}">
                <a16:creationId xmlns:a16="http://schemas.microsoft.com/office/drawing/2014/main" id="{3E23D5B7-DE42-FB79-D3C0-29CEED1E8055}"/>
              </a:ext>
            </a:extLst>
          </p:cNvPr>
          <p:cNvSpPr txBox="1"/>
          <p:nvPr/>
        </p:nvSpPr>
        <p:spPr>
          <a:xfrm>
            <a:off x="6186659" y="3429000"/>
            <a:ext cx="5471396" cy="3447098"/>
          </a:xfrm>
          <a:prstGeom prst="rect">
            <a:avLst/>
          </a:prstGeom>
          <a:noFill/>
        </p:spPr>
        <p:txBody>
          <a:bodyPr wrap="square">
            <a:spAutoFit/>
          </a:bodyPr>
          <a:lstStyle/>
          <a:p>
            <a:r>
              <a:rPr lang="en-US" b="1" dirty="0">
                <a:solidFill>
                  <a:schemeClr val="accent3">
                    <a:lumMod val="60000"/>
                    <a:lumOff val="40000"/>
                  </a:schemeClr>
                </a:solidFill>
                <a:latin typeface="Times New Roman" panose="02020603050405020304" pitchFamily="18" charset="0"/>
                <a:ea typeface="Instrument Sans Medium" pitchFamily="34" charset="-122"/>
                <a:cs typeface="Times New Roman" panose="02020603050405020304" pitchFamily="18" charset="0"/>
              </a:rPr>
              <a:t>Human-AI Collaboration</a:t>
            </a:r>
          </a:p>
          <a:p>
            <a:r>
              <a:rPr lang="en-US" dirty="0">
                <a:solidFill>
                  <a:schemeClr val="accent3">
                    <a:lumMod val="60000"/>
                    <a:lumOff val="40000"/>
                  </a:schemeClr>
                </a:solidFill>
                <a:latin typeface="Times New Roman" panose="02020603050405020304" pitchFamily="18" charset="0"/>
                <a:ea typeface="Inter" pitchFamily="34" charset="-122"/>
                <a:cs typeface="Times New Roman" panose="02020603050405020304" pitchFamily="18" charset="0"/>
              </a:rPr>
              <a:t>Combines machine learning with human expertise. Security analysts validate AI-flagged websites. This improves accuracy and reduces false positives.</a:t>
            </a:r>
          </a:p>
          <a:p>
            <a:r>
              <a:rPr lang="en-US" dirty="0">
                <a:solidFill>
                  <a:schemeClr val="accent3">
                    <a:lumMod val="60000"/>
                    <a:lumOff val="40000"/>
                  </a:schemeClr>
                </a:solidFill>
              </a:rPr>
              <a:t>Future systems will leverage </a:t>
            </a:r>
            <a:r>
              <a:rPr lang="en-US" b="1" dirty="0">
                <a:solidFill>
                  <a:schemeClr val="accent3">
                    <a:lumMod val="60000"/>
                    <a:lumOff val="40000"/>
                  </a:schemeClr>
                </a:solidFill>
              </a:rPr>
              <a:t>natural language understanding</a:t>
            </a:r>
            <a:r>
              <a:rPr lang="en-US" dirty="0">
                <a:solidFill>
                  <a:schemeClr val="accent3">
                    <a:lumMod val="60000"/>
                    <a:lumOff val="40000"/>
                  </a:schemeClr>
                </a:solidFill>
              </a:rPr>
              <a:t>, </a:t>
            </a:r>
            <a:r>
              <a:rPr lang="en-US" b="1" dirty="0">
                <a:solidFill>
                  <a:schemeClr val="accent3">
                    <a:lumMod val="60000"/>
                    <a:lumOff val="40000"/>
                  </a:schemeClr>
                </a:solidFill>
              </a:rPr>
              <a:t>behavioral analysis</a:t>
            </a:r>
            <a:r>
              <a:rPr lang="en-US" dirty="0">
                <a:solidFill>
                  <a:schemeClr val="accent3">
                    <a:lumMod val="60000"/>
                    <a:lumOff val="40000"/>
                  </a:schemeClr>
                </a:solidFill>
              </a:rPr>
              <a:t>, and </a:t>
            </a:r>
            <a:r>
              <a:rPr lang="en-US" b="1" dirty="0">
                <a:solidFill>
                  <a:schemeClr val="accent3">
                    <a:lumMod val="60000"/>
                    <a:lumOff val="40000"/>
                  </a:schemeClr>
                </a:solidFill>
              </a:rPr>
              <a:t>continuous model retraining</a:t>
            </a:r>
            <a:r>
              <a:rPr lang="en-US" dirty="0">
                <a:solidFill>
                  <a:schemeClr val="accent3">
                    <a:lumMod val="60000"/>
                    <a:lumOff val="40000"/>
                  </a:schemeClr>
                </a:solidFill>
              </a:rPr>
              <a:t> to detect subtle and evolving threats. Moreover, </a:t>
            </a:r>
            <a:r>
              <a:rPr lang="en-US" b="1" dirty="0">
                <a:solidFill>
                  <a:schemeClr val="accent3">
                    <a:lumMod val="60000"/>
                    <a:lumOff val="40000"/>
                  </a:schemeClr>
                </a:solidFill>
              </a:rPr>
              <a:t>browser-level protection</a:t>
            </a:r>
            <a:r>
              <a:rPr lang="en-US" dirty="0">
                <a:solidFill>
                  <a:schemeClr val="accent3">
                    <a:lumMod val="60000"/>
                    <a:lumOff val="40000"/>
                  </a:schemeClr>
                </a:solidFill>
              </a:rPr>
              <a:t>, </a:t>
            </a:r>
            <a:r>
              <a:rPr lang="en-US" sz="1600" b="1" dirty="0">
                <a:solidFill>
                  <a:schemeClr val="accent3">
                    <a:lumMod val="60000"/>
                    <a:lumOff val="40000"/>
                  </a:schemeClr>
                </a:solidFill>
              </a:rPr>
              <a:t>cloud-based</a:t>
            </a:r>
            <a:r>
              <a:rPr lang="en-US" b="1" dirty="0">
                <a:solidFill>
                  <a:schemeClr val="accent3">
                    <a:lumMod val="60000"/>
                    <a:lumOff val="40000"/>
                  </a:schemeClr>
                </a:solidFill>
              </a:rPr>
              <a:t> APIs</a:t>
            </a:r>
            <a:r>
              <a:rPr lang="en-US" dirty="0">
                <a:solidFill>
                  <a:schemeClr val="accent3">
                    <a:lumMod val="60000"/>
                    <a:lumOff val="40000"/>
                  </a:schemeClr>
                </a:solidFill>
              </a:rPr>
              <a:t>, and </a:t>
            </a:r>
            <a:r>
              <a:rPr lang="en-US" b="1" dirty="0">
                <a:solidFill>
                  <a:schemeClr val="accent3">
                    <a:lumMod val="60000"/>
                    <a:lumOff val="40000"/>
                  </a:schemeClr>
                </a:solidFill>
              </a:rPr>
              <a:t>user-awareness tools</a:t>
            </a:r>
            <a:r>
              <a:rPr lang="en-US" dirty="0">
                <a:solidFill>
                  <a:schemeClr val="accent3">
                    <a:lumMod val="60000"/>
                    <a:lumOff val="40000"/>
                  </a:schemeClr>
                </a:solidFill>
              </a:rPr>
              <a:t> will work together to provide multi-layered, proactive defense mechanisms.</a:t>
            </a:r>
            <a:endParaRPr lang="en-US" dirty="0">
              <a:solidFill>
                <a:schemeClr val="accent3">
                  <a:lumMod val="60000"/>
                  <a:lumOff val="40000"/>
                </a:schemeClr>
              </a:solidFill>
              <a:latin typeface="Times New Roman" panose="02020603050405020304" pitchFamily="18" charset="0"/>
              <a:ea typeface="Inter" pitchFamily="34" charset="-122"/>
              <a:cs typeface="Times New Roman" panose="02020603050405020304" pitchFamily="18" charset="0"/>
            </a:endParaRPr>
          </a:p>
          <a:p>
            <a:pPr algn="just"/>
            <a:endParaRPr lang="en-IN" sz="2000" dirty="0">
              <a:solidFill>
                <a:schemeClr val="accent3">
                  <a:lumMod val="60000"/>
                  <a:lumOff val="40000"/>
                </a:schemeClr>
              </a:solidFill>
            </a:endParaRPr>
          </a:p>
        </p:txBody>
      </p:sp>
      <p:pic>
        <p:nvPicPr>
          <p:cNvPr id="5" name="Image 0" descr="preencoded.png">
            <a:extLst>
              <a:ext uri="{FF2B5EF4-FFF2-40B4-BE49-F238E27FC236}">
                <a16:creationId xmlns:a16="http://schemas.microsoft.com/office/drawing/2014/main" id="{CADFF746-F71A-2A7A-B6F2-2FCA8FA53076}"/>
              </a:ext>
            </a:extLst>
          </p:cNvPr>
          <p:cNvPicPr>
            <a:picLocks noChangeAspect="1"/>
          </p:cNvPicPr>
          <p:nvPr/>
        </p:nvPicPr>
        <p:blipFill>
          <a:blip r:embed="rId3"/>
          <a:stretch>
            <a:fillRect/>
          </a:stretch>
        </p:blipFill>
        <p:spPr>
          <a:xfrm>
            <a:off x="533945" y="1383459"/>
            <a:ext cx="11124110" cy="2019667"/>
          </a:xfrm>
          <a:prstGeom prst="rect">
            <a:avLst/>
          </a:prstGeom>
        </p:spPr>
      </p:pic>
    </p:spTree>
    <p:extLst>
      <p:ext uri="{BB962C8B-B14F-4D97-AF65-F5344CB8AC3E}">
        <p14:creationId xmlns:p14="http://schemas.microsoft.com/office/powerpoint/2010/main" val="3978299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inVertic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3936B1-A257-4D38-254D-5D6B4B8E0A86}"/>
            </a:ext>
          </a:extLst>
        </p:cNvPr>
        <p:cNvGrpSpPr/>
        <p:nvPr/>
      </p:nvGrpSpPr>
      <p:grpSpPr>
        <a:xfrm>
          <a:off x="0" y="0"/>
          <a:ext cx="0" cy="0"/>
          <a:chOff x="0" y="0"/>
          <a:chExt cx="0" cy="0"/>
        </a:xfrm>
      </p:grpSpPr>
      <p:sp>
        <p:nvSpPr>
          <p:cNvPr id="24" name="Title 1">
            <a:extLst>
              <a:ext uri="{FF2B5EF4-FFF2-40B4-BE49-F238E27FC236}">
                <a16:creationId xmlns:a16="http://schemas.microsoft.com/office/drawing/2014/main" id="{23DC4485-B0B4-75F5-1E8F-B3EF323E5D28}"/>
              </a:ext>
            </a:extLst>
          </p:cNvPr>
          <p:cNvSpPr>
            <a:spLocks noGrp="1"/>
          </p:cNvSpPr>
          <p:nvPr>
            <p:ph type="title"/>
          </p:nvPr>
        </p:nvSpPr>
        <p:spPr>
          <a:xfrm>
            <a:off x="835830" y="981511"/>
            <a:ext cx="6110254" cy="1395927"/>
          </a:xfrm>
        </p:spPr>
        <p:txBody>
          <a:bodyPr/>
          <a:lstStyle/>
          <a:p>
            <a:r>
              <a:rPr lang="en-US" sz="2400" dirty="0"/>
              <a:t>Final Project Deployment</a:t>
            </a:r>
          </a:p>
        </p:txBody>
      </p:sp>
      <p:sp>
        <p:nvSpPr>
          <p:cNvPr id="2" name="Title 1">
            <a:extLst>
              <a:ext uri="{FF2B5EF4-FFF2-40B4-BE49-F238E27FC236}">
                <a16:creationId xmlns:a16="http://schemas.microsoft.com/office/drawing/2014/main" id="{BDC20746-59B7-374F-D557-8F374BD7D05D}"/>
              </a:ext>
            </a:extLst>
          </p:cNvPr>
          <p:cNvSpPr txBox="1">
            <a:spLocks/>
          </p:cNvSpPr>
          <p:nvPr/>
        </p:nvSpPr>
        <p:spPr>
          <a:xfrm>
            <a:off x="761727" y="2266425"/>
            <a:ext cx="6110254" cy="139592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cap="all" spc="300" baseline="0">
                <a:solidFill>
                  <a:schemeClr val="accent3"/>
                </a:solidFill>
                <a:latin typeface="+mj-lt"/>
                <a:ea typeface="+mj-ea"/>
                <a:cs typeface="Biome" panose="020B0503030204020804" pitchFamily="34" charset="0"/>
              </a:defRPr>
            </a:lvl1pPr>
          </a:lstStyle>
          <a:p>
            <a:endParaRPr lang="en-US" sz="2400" dirty="0"/>
          </a:p>
        </p:txBody>
      </p:sp>
      <p:sp>
        <p:nvSpPr>
          <p:cNvPr id="4" name="Rectangle 2">
            <a:extLst>
              <a:ext uri="{FF2B5EF4-FFF2-40B4-BE49-F238E27FC236}">
                <a16:creationId xmlns:a16="http://schemas.microsoft.com/office/drawing/2014/main" id="{4E64C4AF-89D6-88BD-C807-6AFC92C3380C}"/>
              </a:ext>
            </a:extLst>
          </p:cNvPr>
          <p:cNvSpPr>
            <a:spLocks noChangeArrowheads="1"/>
          </p:cNvSpPr>
          <p:nvPr/>
        </p:nvSpPr>
        <p:spPr bwMode="auto">
          <a:xfrm>
            <a:off x="809401" y="3062187"/>
            <a:ext cx="6014906" cy="1200329"/>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accent3">
                    <a:lumMod val="75000"/>
                  </a:schemeClr>
                </a:solidFill>
                <a:effectLst/>
                <a:cs typeface="Arial" panose="020B0604020202020204" pitchFamily="34" charset="0"/>
              </a:rPr>
              <a:t>Deployed project link:</a:t>
            </a:r>
            <a:endParaRPr kumimoji="0" lang="en-US" altLang="en-US" sz="1800" b="0" i="0" u="none" strike="noStrike" cap="none" normalizeH="0" baseline="0" dirty="0">
              <a:ln>
                <a:noFill/>
              </a:ln>
              <a:solidFill>
                <a:schemeClr val="accent3">
                  <a:lumMod val="75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accent3">
                    <a:lumMod val="75000"/>
                  </a:schemeClr>
                </a:solidFill>
                <a:effectLst/>
                <a:cs typeface="Arial" panose="020B0604020202020204" pitchFamily="34" charset="0"/>
              </a:rPr>
            </a:br>
            <a:endParaRPr kumimoji="0" lang="en-US" altLang="en-US" sz="1800" b="0" i="0" u="none" strike="noStrike" cap="none" normalizeH="0" baseline="0" dirty="0">
              <a:ln>
                <a:noFill/>
              </a:ln>
              <a:solidFill>
                <a:schemeClr val="accent3">
                  <a:lumMod val="75000"/>
                </a:schemeClr>
              </a:solidFill>
              <a:effectLst/>
              <a:cs typeface="Arial" panose="020B0604020202020204" pitchFamily="34" charset="0"/>
              <a:hlinkClick r:id="rId3">
                <a:extLst>
                  <a:ext uri="{A12FA001-AC4F-418D-AE19-62706E023703}">
                    <ahyp:hlinkClr xmlns:ahyp="http://schemas.microsoft.com/office/drawing/2018/hyperlinkcolor" val="tx"/>
                  </a:ext>
                </a:extLst>
              </a:hlinkClick>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accent3">
                    <a:lumMod val="75000"/>
                  </a:schemeClr>
                </a:solidFill>
                <a:effectLst/>
                <a:cs typeface="Arial" panose="020B0604020202020204" pitchFamily="34" charset="0"/>
                <a:hlinkClick r:id="rId3">
                  <a:extLst>
                    <a:ext uri="{A12FA001-AC4F-418D-AE19-62706E023703}">
                      <ahyp:hlinkClr xmlns:ahyp="http://schemas.microsoft.com/office/drawing/2018/hyperlinkcolor" val="tx"/>
                    </a:ext>
                  </a:extLst>
                </a:hlinkClick>
              </a:rPr>
              <a:t>https://github.com/Sai-indu/Phishing-Website-Detection</a:t>
            </a:r>
            <a:r>
              <a:rPr kumimoji="0" lang="en-US" altLang="en-US" sz="1800" b="0" i="0" u="none" strike="noStrike" cap="none" normalizeH="0" baseline="0" dirty="0">
                <a:ln>
                  <a:noFill/>
                </a:ln>
                <a:solidFill>
                  <a:schemeClr val="accent3">
                    <a:lumMod val="75000"/>
                  </a:schemeClr>
                </a:solidFill>
                <a:effectLst/>
              </a:rPr>
              <a:t> </a:t>
            </a:r>
          </a:p>
        </p:txBody>
      </p:sp>
    </p:spTree>
    <p:extLst>
      <p:ext uri="{BB962C8B-B14F-4D97-AF65-F5344CB8AC3E}">
        <p14:creationId xmlns:p14="http://schemas.microsoft.com/office/powerpoint/2010/main" val="302062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inVertic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nodePh="1">
                                  <p:stCondLst>
                                    <p:cond delay="0"/>
                                  </p:stCondLst>
                                  <p:endCondLst>
                                    <p:cond evt="begin" delay="0">
                                      <p:tn val="10"/>
                                    </p:cond>
                                  </p:end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 grpId="0"/>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78000">
              <a:schemeClr val="accent6">
                <a:lumMod val="50000"/>
              </a:schemeClr>
            </a:gs>
            <a:gs pos="35040">
              <a:srgbClr val="020B11"/>
            </a:gs>
            <a:gs pos="11979">
              <a:schemeClr val="accent4">
                <a:lumMod val="50000"/>
              </a:schemeClr>
            </a:gs>
            <a:gs pos="0">
              <a:schemeClr val="accent4"/>
            </a:gs>
            <a:gs pos="99000">
              <a:schemeClr val="tx2">
                <a:lumMod val="50000"/>
              </a:schemeClr>
            </a:gs>
          </a:gsLst>
          <a:lin ang="7800000" scaled="0"/>
        </a:gradFill>
        <a:effectLst/>
      </p:bgPr>
    </p:bg>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CE1ABEC8-43FD-4F21-A7D2-70200D86263C}"/>
              </a:ext>
            </a:extLst>
          </p:cNvPr>
          <p:cNvSpPr>
            <a:spLocks noGrp="1"/>
          </p:cNvSpPr>
          <p:nvPr>
            <p:ph type="title"/>
          </p:nvPr>
        </p:nvSpPr>
        <p:spPr>
          <a:xfrm>
            <a:off x="835831" y="173735"/>
            <a:ext cx="4409514" cy="2203704"/>
          </a:xfrm>
        </p:spPr>
        <p:txBody>
          <a:bodyPr/>
          <a:lstStyle/>
          <a:p>
            <a:r>
              <a:rPr lang="en-US" dirty="0"/>
              <a:t>THANK YOU</a:t>
            </a:r>
          </a:p>
        </p:txBody>
      </p:sp>
    </p:spTree>
    <p:extLst>
      <p:ext uri="{BB962C8B-B14F-4D97-AF65-F5344CB8AC3E}">
        <p14:creationId xmlns:p14="http://schemas.microsoft.com/office/powerpoint/2010/main" val="2395464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inVertical)">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44B1B-1974-BF63-E431-034F9703829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3FA36F8-5DDC-AE38-0EA4-DA95E69368E9}"/>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4</a:t>
            </a:fld>
            <a:endParaRPr lang="en-US" dirty="0"/>
          </a:p>
        </p:txBody>
      </p:sp>
      <p:sp>
        <p:nvSpPr>
          <p:cNvPr id="9" name="Title 4">
            <a:extLst>
              <a:ext uri="{FF2B5EF4-FFF2-40B4-BE49-F238E27FC236}">
                <a16:creationId xmlns:a16="http://schemas.microsoft.com/office/drawing/2014/main" id="{09B6C413-6FE8-BA82-1F6C-B1E1F02F6FCE}"/>
              </a:ext>
            </a:extLst>
          </p:cNvPr>
          <p:cNvSpPr txBox="1">
            <a:spLocks/>
          </p:cNvSpPr>
          <p:nvPr/>
        </p:nvSpPr>
        <p:spPr>
          <a:xfrm>
            <a:off x="3216729" y="520116"/>
            <a:ext cx="5951165" cy="939973"/>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3200" kern="1200" cap="all" spc="300" baseline="0">
                <a:solidFill>
                  <a:schemeClr val="bg1"/>
                </a:solidFill>
                <a:latin typeface="+mj-lt"/>
                <a:ea typeface="+mj-ea"/>
                <a:cs typeface="Biome" panose="020B0503030204020804" pitchFamily="34" charset="0"/>
              </a:defRPr>
            </a:lvl1pPr>
          </a:lstStyle>
          <a:p>
            <a:r>
              <a:rPr lang="en-IN" sz="4400" b="1" dirty="0">
                <a:solidFill>
                  <a:schemeClr val="accent3">
                    <a:lumMod val="75000"/>
                  </a:schemeClr>
                </a:solidFill>
              </a:rPr>
              <a:t>SCOPE OF STUDY</a:t>
            </a:r>
          </a:p>
        </p:txBody>
      </p:sp>
      <p:sp>
        <p:nvSpPr>
          <p:cNvPr id="5" name="TextBox 4">
            <a:extLst>
              <a:ext uri="{FF2B5EF4-FFF2-40B4-BE49-F238E27FC236}">
                <a16:creationId xmlns:a16="http://schemas.microsoft.com/office/drawing/2014/main" id="{A0383A7B-DEF1-8D8A-B89D-3E7D16BB0EE7}"/>
              </a:ext>
            </a:extLst>
          </p:cNvPr>
          <p:cNvSpPr txBox="1"/>
          <p:nvPr/>
        </p:nvSpPr>
        <p:spPr>
          <a:xfrm>
            <a:off x="767443" y="1572455"/>
            <a:ext cx="10825843" cy="3416320"/>
          </a:xfrm>
          <a:prstGeom prst="rect">
            <a:avLst/>
          </a:prstGeom>
          <a:noFill/>
        </p:spPr>
        <p:txBody>
          <a:bodyPr wrap="square">
            <a:spAutoFit/>
          </a:bodyPr>
          <a:lstStyle/>
          <a:p>
            <a:endParaRPr lang="en-US" dirty="0">
              <a:solidFill>
                <a:schemeClr val="accent3">
                  <a:lumMod val="40000"/>
                  <a:lumOff val="60000"/>
                </a:schemeClr>
              </a:solidFill>
            </a:endParaRPr>
          </a:p>
          <a:p>
            <a:r>
              <a:rPr lang="en-US" dirty="0">
                <a:solidFill>
                  <a:schemeClr val="accent3">
                    <a:lumMod val="40000"/>
                    <a:lumOff val="60000"/>
                  </a:schemeClr>
                </a:solidFill>
              </a:rPr>
              <a:t>This study explores the use of machine learning models trained on datasets obtained from open-source platforms to analyze website links and classify them as either </a:t>
            </a:r>
            <a:r>
              <a:rPr lang="en-US" i="1" dirty="0">
                <a:solidFill>
                  <a:schemeClr val="accent3">
                    <a:lumMod val="40000"/>
                    <a:lumOff val="60000"/>
                  </a:schemeClr>
                </a:solidFill>
              </a:rPr>
              <a:t>phishing</a:t>
            </a:r>
            <a:r>
              <a:rPr lang="en-US" dirty="0">
                <a:solidFill>
                  <a:schemeClr val="accent3">
                    <a:lumMod val="40000"/>
                    <a:lumOff val="60000"/>
                  </a:schemeClr>
                </a:solidFill>
              </a:rPr>
              <a:t> or </a:t>
            </a:r>
            <a:r>
              <a:rPr lang="en-US" i="1" dirty="0">
                <a:solidFill>
                  <a:schemeClr val="accent3">
                    <a:lumMod val="40000"/>
                    <a:lumOff val="60000"/>
                  </a:schemeClr>
                </a:solidFill>
              </a:rPr>
              <a:t>legitimate</a:t>
            </a:r>
            <a:r>
              <a:rPr lang="en-US" dirty="0">
                <a:solidFill>
                  <a:schemeClr val="accent3">
                    <a:lumMod val="40000"/>
                    <a:lumOff val="60000"/>
                  </a:schemeClr>
                </a:solidFill>
              </a:rPr>
              <a:t>. The trained model is integrated into a web-based application that enables users to input any URL and instantly receive a prediction regarding its legitimacy. The application is designed to be lightweight and compatible with a wide range of modern web browsers.</a:t>
            </a:r>
            <a:br>
              <a:rPr lang="en-US" dirty="0">
                <a:solidFill>
                  <a:schemeClr val="accent3">
                    <a:lumMod val="40000"/>
                    <a:lumOff val="60000"/>
                  </a:schemeClr>
                </a:solidFill>
              </a:rPr>
            </a:br>
            <a:br>
              <a:rPr lang="en-US" dirty="0">
                <a:solidFill>
                  <a:schemeClr val="accent3">
                    <a:lumMod val="40000"/>
                    <a:lumOff val="60000"/>
                  </a:schemeClr>
                </a:solidFill>
              </a:rPr>
            </a:br>
            <a:r>
              <a:rPr lang="en-US" dirty="0">
                <a:solidFill>
                  <a:schemeClr val="accent3">
                    <a:lumMod val="40000"/>
                    <a:lumOff val="60000"/>
                  </a:schemeClr>
                </a:solidFill>
              </a:rPr>
              <a:t>It leverages key features from the URL structure such as length, presence of special characters, and domain patterns. The goal is to provide a quick, reliable, and user-friendly tool for enhancing online safety. Continuous improvements are planned by updating the model with newer datasets to adapt to evolving phishing tactics.</a:t>
            </a:r>
            <a:br>
              <a:rPr lang="en-US" dirty="0">
                <a:solidFill>
                  <a:schemeClr val="accent3">
                    <a:lumMod val="40000"/>
                    <a:lumOff val="60000"/>
                  </a:schemeClr>
                </a:solidFill>
              </a:rPr>
            </a:br>
            <a:r>
              <a:rPr lang="en-US" dirty="0">
                <a:solidFill>
                  <a:schemeClr val="accent3">
                    <a:lumMod val="40000"/>
                    <a:lumOff val="60000"/>
                  </a:schemeClr>
                </a:solidFill>
              </a:rPr>
              <a:t> </a:t>
            </a:r>
            <a:endParaRPr lang="en-IN" dirty="0">
              <a:solidFill>
                <a:schemeClr val="accent3">
                  <a:lumMod val="40000"/>
                  <a:lumOff val="60000"/>
                </a:schemeClr>
              </a:solidFill>
            </a:endParaRPr>
          </a:p>
        </p:txBody>
      </p:sp>
    </p:spTree>
    <p:extLst>
      <p:ext uri="{BB962C8B-B14F-4D97-AF65-F5344CB8AC3E}">
        <p14:creationId xmlns:p14="http://schemas.microsoft.com/office/powerpoint/2010/main" val="67252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77195-E2B6-E10E-1D9A-13B271376F8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298C333-1E2A-42B2-29DA-41FF2BC4CCFE}"/>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5</a:t>
            </a:fld>
            <a:endParaRPr lang="en-US" dirty="0"/>
          </a:p>
        </p:txBody>
      </p:sp>
      <p:sp>
        <p:nvSpPr>
          <p:cNvPr id="9" name="Title 4">
            <a:extLst>
              <a:ext uri="{FF2B5EF4-FFF2-40B4-BE49-F238E27FC236}">
                <a16:creationId xmlns:a16="http://schemas.microsoft.com/office/drawing/2014/main" id="{AEA25537-2BE3-D357-71A8-9173D3AAF2F8}"/>
              </a:ext>
            </a:extLst>
          </p:cNvPr>
          <p:cNvSpPr txBox="1">
            <a:spLocks/>
          </p:cNvSpPr>
          <p:nvPr/>
        </p:nvSpPr>
        <p:spPr>
          <a:xfrm>
            <a:off x="4409769" y="0"/>
            <a:ext cx="4758125" cy="1460090"/>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3200" kern="1200" cap="all" spc="300" baseline="0">
                <a:solidFill>
                  <a:schemeClr val="bg1"/>
                </a:solidFill>
                <a:latin typeface="+mj-lt"/>
                <a:ea typeface="+mj-ea"/>
                <a:cs typeface="Biome" panose="020B0503030204020804" pitchFamily="34" charset="0"/>
              </a:defRPr>
            </a:lvl1pPr>
          </a:lstStyle>
          <a:p>
            <a:r>
              <a:rPr lang="en-US" sz="4400" dirty="0">
                <a:solidFill>
                  <a:schemeClr val="accent3">
                    <a:lumMod val="75000"/>
                  </a:schemeClr>
                </a:solidFill>
              </a:rPr>
              <a:t>OBJECTIVE</a:t>
            </a:r>
          </a:p>
        </p:txBody>
      </p:sp>
      <p:sp>
        <p:nvSpPr>
          <p:cNvPr id="10" name="TextBox 9">
            <a:extLst>
              <a:ext uri="{FF2B5EF4-FFF2-40B4-BE49-F238E27FC236}">
                <a16:creationId xmlns:a16="http://schemas.microsoft.com/office/drawing/2014/main" id="{59985C95-3FC3-CF9E-1FAE-89FA8AFB49F5}"/>
              </a:ext>
            </a:extLst>
          </p:cNvPr>
          <p:cNvSpPr txBox="1"/>
          <p:nvPr/>
        </p:nvSpPr>
        <p:spPr>
          <a:xfrm>
            <a:off x="767443" y="1572455"/>
            <a:ext cx="10825843" cy="3662541"/>
          </a:xfrm>
          <a:prstGeom prst="rect">
            <a:avLst/>
          </a:prstGeom>
          <a:noFill/>
        </p:spPr>
        <p:txBody>
          <a:bodyPr wrap="square">
            <a:spAutoFit/>
          </a:bodyPr>
          <a:lstStyle/>
          <a:p>
            <a:pPr algn="l"/>
            <a:endParaRPr lang="en-IN" sz="1600" b="0" i="0" u="none" strike="noStrike" baseline="0" dirty="0">
              <a:solidFill>
                <a:schemeClr val="accent3">
                  <a:lumMod val="40000"/>
                  <a:lumOff val="60000"/>
                </a:schemeClr>
              </a:solidFill>
              <a:latin typeface="Times New Roman" panose="02020603050405020304" pitchFamily="18" charset="0"/>
            </a:endParaRPr>
          </a:p>
          <a:p>
            <a:pPr algn="just"/>
            <a:r>
              <a:rPr lang="en-US" dirty="0">
                <a:solidFill>
                  <a:schemeClr val="accent3">
                    <a:lumMod val="40000"/>
                    <a:lumOff val="60000"/>
                  </a:schemeClr>
                </a:solidFill>
              </a:rPr>
              <a:t>The primary objective of a phishing website detection project is to identify and flag potentially malicious websites that attempt to steal user information or data. A phishing website is a common social engineering method that mimics trustful uniform resource locators (URLs) and webpages. This is achieved by analyzing website features, such as URL structure, content, and visual elements, to determine if a website is a phishing attempt. The goal is to protect users from falling victim to phishing attacks, which can result in financial losses, data breaches, and reputational damage. The main objective of this project is to train machine learning models on the dataset to predict phishing websites.</a:t>
            </a:r>
          </a:p>
          <a:p>
            <a:pPr algn="just"/>
            <a:endParaRPr lang="en-US" dirty="0">
              <a:solidFill>
                <a:schemeClr val="accent3">
                  <a:lumMod val="40000"/>
                  <a:lumOff val="60000"/>
                </a:schemeClr>
              </a:solidFill>
            </a:endParaRPr>
          </a:p>
          <a:p>
            <a:pPr algn="just"/>
            <a:r>
              <a:rPr lang="en-US" dirty="0">
                <a:solidFill>
                  <a:schemeClr val="accent3">
                    <a:lumMod val="40000"/>
                    <a:lumOff val="60000"/>
                  </a:schemeClr>
                </a:solidFill>
              </a:rPr>
              <a:t>Beyond detection, this project also emphasizes real-time usability. By integrating the trained model into a web application, users can instantly verify the legitimacy of any link they encounter. This promotes cybersecurity awareness and provides a practical tool to stay protected against evolving online threats.</a:t>
            </a:r>
          </a:p>
          <a:p>
            <a:pPr algn="just"/>
            <a:endParaRPr lang="en-IN" dirty="0">
              <a:solidFill>
                <a:schemeClr val="accent3">
                  <a:lumMod val="40000"/>
                  <a:lumOff val="60000"/>
                </a:schemeClr>
              </a:solidFill>
            </a:endParaRPr>
          </a:p>
        </p:txBody>
      </p:sp>
    </p:spTree>
    <p:extLst>
      <p:ext uri="{BB962C8B-B14F-4D97-AF65-F5344CB8AC3E}">
        <p14:creationId xmlns:p14="http://schemas.microsoft.com/office/powerpoint/2010/main" val="1676952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53B2D-D24A-CBFF-A3DA-FBCA5924C05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D5CAB7C-063A-DFAA-074D-F00D94347778}"/>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6</a:t>
            </a:fld>
            <a:endParaRPr lang="en-US" dirty="0"/>
          </a:p>
        </p:txBody>
      </p:sp>
      <p:sp>
        <p:nvSpPr>
          <p:cNvPr id="9" name="Title 4">
            <a:extLst>
              <a:ext uri="{FF2B5EF4-FFF2-40B4-BE49-F238E27FC236}">
                <a16:creationId xmlns:a16="http://schemas.microsoft.com/office/drawing/2014/main" id="{A0D47D03-77F9-BE6E-ED29-E27E32FF836B}"/>
              </a:ext>
            </a:extLst>
          </p:cNvPr>
          <p:cNvSpPr txBox="1">
            <a:spLocks/>
          </p:cNvSpPr>
          <p:nvPr/>
        </p:nvSpPr>
        <p:spPr>
          <a:xfrm>
            <a:off x="767443" y="0"/>
            <a:ext cx="10695214" cy="1460090"/>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3200" kern="1200" cap="all" spc="300" baseline="0">
                <a:solidFill>
                  <a:schemeClr val="bg1"/>
                </a:solidFill>
                <a:latin typeface="+mj-lt"/>
                <a:ea typeface="+mj-ea"/>
                <a:cs typeface="Biome" panose="020B0503030204020804" pitchFamily="34" charset="0"/>
              </a:defRPr>
            </a:lvl1pPr>
          </a:lstStyle>
          <a:p>
            <a:r>
              <a:rPr lang="en-IN" sz="4000" dirty="0">
                <a:solidFill>
                  <a:schemeClr val="accent3">
                    <a:lumMod val="75000"/>
                  </a:schemeClr>
                </a:solidFill>
              </a:rPr>
              <a:t>SIGNIFICANCE OF PHISHING WEBSITE DETECTION</a:t>
            </a:r>
          </a:p>
        </p:txBody>
      </p:sp>
      <p:sp>
        <p:nvSpPr>
          <p:cNvPr id="10" name="TextBox 9">
            <a:extLst>
              <a:ext uri="{FF2B5EF4-FFF2-40B4-BE49-F238E27FC236}">
                <a16:creationId xmlns:a16="http://schemas.microsoft.com/office/drawing/2014/main" id="{3EF80F6C-5867-874E-B586-458BC0F9D3F5}"/>
              </a:ext>
            </a:extLst>
          </p:cNvPr>
          <p:cNvSpPr txBox="1"/>
          <p:nvPr/>
        </p:nvSpPr>
        <p:spPr>
          <a:xfrm>
            <a:off x="465440" y="1460090"/>
            <a:ext cx="11228813" cy="5047536"/>
          </a:xfrm>
          <a:prstGeom prst="rect">
            <a:avLst/>
          </a:prstGeom>
          <a:noFill/>
        </p:spPr>
        <p:txBody>
          <a:bodyPr wrap="square">
            <a:spAutoFit/>
          </a:bodyPr>
          <a:lstStyle/>
          <a:p>
            <a:pPr algn="l"/>
            <a:endParaRPr lang="en-IN" sz="1600" b="0" i="0" u="none" strike="noStrike" baseline="0" dirty="0">
              <a:solidFill>
                <a:schemeClr val="accent3">
                  <a:lumMod val="60000"/>
                  <a:lumOff val="40000"/>
                </a:schemeClr>
              </a:solidFill>
              <a:latin typeface="Times New Roman" panose="02020603050405020304" pitchFamily="18" charset="0"/>
            </a:endParaRPr>
          </a:p>
          <a:p>
            <a:pPr algn="just"/>
            <a:r>
              <a:rPr lang="en-IN" dirty="0">
                <a:solidFill>
                  <a:schemeClr val="accent3">
                    <a:lumMod val="60000"/>
                    <a:lumOff val="40000"/>
                  </a:schemeClr>
                </a:solidFill>
              </a:rPr>
              <a:t>Protecting Sensitive Information: </a:t>
            </a:r>
          </a:p>
          <a:p>
            <a:pPr algn="just"/>
            <a:r>
              <a:rPr lang="en-US" dirty="0">
                <a:solidFill>
                  <a:schemeClr val="accent3">
                    <a:lumMod val="60000"/>
                    <a:lumOff val="40000"/>
                  </a:schemeClr>
                </a:solidFill>
              </a:rPr>
              <a:t>Preventing users from unknowingly revealing passwords, bank account details, and other personal information to criminals. </a:t>
            </a:r>
          </a:p>
          <a:p>
            <a:pPr algn="just"/>
            <a:endParaRPr lang="en-US" dirty="0">
              <a:solidFill>
                <a:schemeClr val="accent3">
                  <a:lumMod val="60000"/>
                  <a:lumOff val="40000"/>
                </a:schemeClr>
              </a:solidFill>
            </a:endParaRPr>
          </a:p>
          <a:p>
            <a:pPr algn="just"/>
            <a:r>
              <a:rPr lang="en-IN" dirty="0">
                <a:solidFill>
                  <a:schemeClr val="accent3">
                    <a:lumMod val="60000"/>
                    <a:lumOff val="40000"/>
                  </a:schemeClr>
                </a:solidFill>
              </a:rPr>
              <a:t>Avoiding Financial Loss: </a:t>
            </a:r>
          </a:p>
          <a:p>
            <a:pPr algn="just"/>
            <a:r>
              <a:rPr lang="en-US" dirty="0">
                <a:solidFill>
                  <a:schemeClr val="accent3">
                    <a:lumMod val="60000"/>
                    <a:lumOff val="40000"/>
                  </a:schemeClr>
                </a:solidFill>
              </a:rPr>
              <a:t>Detecting and preventing fraudulent transactions and financial scams. </a:t>
            </a:r>
          </a:p>
          <a:p>
            <a:pPr algn="just"/>
            <a:endParaRPr lang="en-US" dirty="0">
              <a:solidFill>
                <a:schemeClr val="accent3">
                  <a:lumMod val="60000"/>
                  <a:lumOff val="40000"/>
                </a:schemeClr>
              </a:solidFill>
            </a:endParaRPr>
          </a:p>
          <a:p>
            <a:pPr algn="just"/>
            <a:r>
              <a:rPr lang="en-IN" dirty="0">
                <a:solidFill>
                  <a:schemeClr val="accent3">
                    <a:lumMod val="60000"/>
                    <a:lumOff val="40000"/>
                  </a:schemeClr>
                </a:solidFill>
              </a:rPr>
              <a:t>Mitigating Malware Infections: </a:t>
            </a:r>
          </a:p>
          <a:p>
            <a:pPr algn="just"/>
            <a:r>
              <a:rPr lang="en-US" dirty="0">
                <a:solidFill>
                  <a:schemeClr val="accent3">
                    <a:lumMod val="60000"/>
                    <a:lumOff val="40000"/>
                  </a:schemeClr>
                </a:solidFill>
              </a:rPr>
              <a:t>Stopping users from being infected with malware that can be installed through phishing websites. </a:t>
            </a:r>
          </a:p>
          <a:p>
            <a:pPr algn="just"/>
            <a:endParaRPr lang="en-US" dirty="0">
              <a:solidFill>
                <a:schemeClr val="accent3">
                  <a:lumMod val="60000"/>
                  <a:lumOff val="40000"/>
                </a:schemeClr>
              </a:solidFill>
            </a:endParaRPr>
          </a:p>
          <a:p>
            <a:pPr algn="just"/>
            <a:r>
              <a:rPr lang="en-IN" dirty="0">
                <a:solidFill>
                  <a:schemeClr val="accent3">
                    <a:lumMod val="60000"/>
                    <a:lumOff val="40000"/>
                  </a:schemeClr>
                </a:solidFill>
              </a:rPr>
              <a:t>Maintaining Trust: </a:t>
            </a:r>
          </a:p>
          <a:p>
            <a:pPr algn="just"/>
            <a:r>
              <a:rPr lang="en-US" dirty="0">
                <a:solidFill>
                  <a:schemeClr val="accent3">
                    <a:lumMod val="60000"/>
                    <a:lumOff val="40000"/>
                  </a:schemeClr>
                </a:solidFill>
              </a:rPr>
              <a:t>Protecting organizations and users from phishing attacks, which can damage their reputation and erode trust. </a:t>
            </a:r>
          </a:p>
          <a:p>
            <a:pPr algn="just"/>
            <a:endParaRPr lang="en-US" dirty="0">
              <a:solidFill>
                <a:schemeClr val="accent3">
                  <a:lumMod val="60000"/>
                  <a:lumOff val="40000"/>
                </a:schemeClr>
              </a:solidFill>
            </a:endParaRPr>
          </a:p>
          <a:p>
            <a:pPr algn="just"/>
            <a:r>
              <a:rPr lang="en-IN" dirty="0">
                <a:solidFill>
                  <a:schemeClr val="accent3">
                    <a:lumMod val="60000"/>
                    <a:lumOff val="40000"/>
                  </a:schemeClr>
                </a:solidFill>
              </a:rPr>
              <a:t>Improving Cybersecurity: </a:t>
            </a:r>
          </a:p>
          <a:p>
            <a:pPr algn="just"/>
            <a:r>
              <a:rPr lang="en-US" dirty="0">
                <a:solidFill>
                  <a:schemeClr val="accent3">
                    <a:lumMod val="60000"/>
                    <a:lumOff val="40000"/>
                  </a:schemeClr>
                </a:solidFill>
              </a:rPr>
              <a:t>Enhancing overall cybersecurity by identifying and preventing phishing attacks, a common and effective cybercrime method.</a:t>
            </a:r>
            <a:endParaRPr lang="en-IN" dirty="0">
              <a:solidFill>
                <a:schemeClr val="accent3">
                  <a:lumMod val="60000"/>
                  <a:lumOff val="40000"/>
                </a:schemeClr>
              </a:solidFill>
            </a:endParaRPr>
          </a:p>
          <a:p>
            <a:pPr algn="just"/>
            <a:endParaRPr lang="en-IN" dirty="0">
              <a:solidFill>
                <a:schemeClr val="accent3">
                  <a:lumMod val="60000"/>
                  <a:lumOff val="40000"/>
                </a:schemeClr>
              </a:solidFill>
            </a:endParaRPr>
          </a:p>
        </p:txBody>
      </p:sp>
    </p:spTree>
    <p:extLst>
      <p:ext uri="{BB962C8B-B14F-4D97-AF65-F5344CB8AC3E}">
        <p14:creationId xmlns:p14="http://schemas.microsoft.com/office/powerpoint/2010/main" val="422332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66D0C-D3B2-90BD-75E2-F7B33A9033F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3F368CB-9DA2-DA92-6CE5-0252F1426506}"/>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7</a:t>
            </a:fld>
            <a:endParaRPr lang="en-US" dirty="0"/>
          </a:p>
        </p:txBody>
      </p:sp>
      <p:sp>
        <p:nvSpPr>
          <p:cNvPr id="9" name="Title 4">
            <a:extLst>
              <a:ext uri="{FF2B5EF4-FFF2-40B4-BE49-F238E27FC236}">
                <a16:creationId xmlns:a16="http://schemas.microsoft.com/office/drawing/2014/main" id="{E51A2934-E0A7-3BC8-595B-9497AB7AF618}"/>
              </a:ext>
            </a:extLst>
          </p:cNvPr>
          <p:cNvSpPr txBox="1">
            <a:spLocks/>
          </p:cNvSpPr>
          <p:nvPr/>
        </p:nvSpPr>
        <p:spPr>
          <a:xfrm>
            <a:off x="748393" y="275066"/>
            <a:ext cx="10695214" cy="84769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3200" kern="1200" cap="all" spc="300" baseline="0">
                <a:solidFill>
                  <a:schemeClr val="bg1"/>
                </a:solidFill>
                <a:latin typeface="+mj-lt"/>
                <a:ea typeface="+mj-ea"/>
                <a:cs typeface="Biome" panose="020B0503030204020804" pitchFamily="34" charset="0"/>
              </a:defRPr>
            </a:lvl1pPr>
          </a:lstStyle>
          <a:p>
            <a:r>
              <a:rPr lang="en-IN" sz="4000" dirty="0">
                <a:solidFill>
                  <a:schemeClr val="accent3">
                    <a:lumMod val="75000"/>
                  </a:schemeClr>
                </a:solidFill>
              </a:rPr>
              <a:t>Literature review</a:t>
            </a:r>
          </a:p>
        </p:txBody>
      </p:sp>
      <p:pic>
        <p:nvPicPr>
          <p:cNvPr id="2" name="Picture 1">
            <a:extLst>
              <a:ext uri="{FF2B5EF4-FFF2-40B4-BE49-F238E27FC236}">
                <a16:creationId xmlns:a16="http://schemas.microsoft.com/office/drawing/2014/main" id="{6E9F0D57-98DB-24AC-FDA0-3C8499FA0F6A}"/>
              </a:ext>
            </a:extLst>
          </p:cNvPr>
          <p:cNvPicPr>
            <a:picLocks noChangeAspect="1"/>
          </p:cNvPicPr>
          <p:nvPr/>
        </p:nvPicPr>
        <p:blipFill>
          <a:blip r:embed="rId3"/>
          <a:stretch>
            <a:fillRect/>
          </a:stretch>
        </p:blipFill>
        <p:spPr>
          <a:xfrm>
            <a:off x="578341" y="1122760"/>
            <a:ext cx="10879576" cy="5103438"/>
          </a:xfrm>
          <a:prstGeom prst="rect">
            <a:avLst/>
          </a:prstGeom>
        </p:spPr>
      </p:pic>
    </p:spTree>
    <p:extLst>
      <p:ext uri="{BB962C8B-B14F-4D97-AF65-F5344CB8AC3E}">
        <p14:creationId xmlns:p14="http://schemas.microsoft.com/office/powerpoint/2010/main" val="356772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A1C1C-C628-129D-7161-C89905D7338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218A05E-BF2E-0F11-A75B-40C4B940CF88}"/>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8</a:t>
            </a:fld>
            <a:endParaRPr lang="en-US" dirty="0"/>
          </a:p>
        </p:txBody>
      </p:sp>
      <p:sp>
        <p:nvSpPr>
          <p:cNvPr id="9" name="Title 4">
            <a:extLst>
              <a:ext uri="{FF2B5EF4-FFF2-40B4-BE49-F238E27FC236}">
                <a16:creationId xmlns:a16="http://schemas.microsoft.com/office/drawing/2014/main" id="{0120B19E-E50E-905F-6D9A-087DA54A2B26}"/>
              </a:ext>
            </a:extLst>
          </p:cNvPr>
          <p:cNvSpPr txBox="1">
            <a:spLocks/>
          </p:cNvSpPr>
          <p:nvPr/>
        </p:nvSpPr>
        <p:spPr>
          <a:xfrm>
            <a:off x="767443" y="0"/>
            <a:ext cx="10695214" cy="1460090"/>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3200" kern="1200" cap="all" spc="300" baseline="0">
                <a:solidFill>
                  <a:schemeClr val="bg1"/>
                </a:solidFill>
                <a:latin typeface="+mj-lt"/>
                <a:ea typeface="+mj-ea"/>
                <a:cs typeface="Biome" panose="020B0503030204020804" pitchFamily="34" charset="0"/>
              </a:defRPr>
            </a:lvl1pPr>
          </a:lstStyle>
          <a:p>
            <a:r>
              <a:rPr lang="en-IN" sz="4000" dirty="0">
                <a:solidFill>
                  <a:schemeClr val="accent3">
                    <a:lumMod val="75000"/>
                  </a:schemeClr>
                </a:solidFill>
              </a:rPr>
              <a:t>Challenges in Phishing Detection</a:t>
            </a:r>
          </a:p>
        </p:txBody>
      </p:sp>
      <p:sp>
        <p:nvSpPr>
          <p:cNvPr id="10" name="TextBox 9">
            <a:extLst>
              <a:ext uri="{FF2B5EF4-FFF2-40B4-BE49-F238E27FC236}">
                <a16:creationId xmlns:a16="http://schemas.microsoft.com/office/drawing/2014/main" id="{B5EC1A78-3AA3-BD2D-6200-FED80F1525D5}"/>
              </a:ext>
            </a:extLst>
          </p:cNvPr>
          <p:cNvSpPr txBox="1"/>
          <p:nvPr/>
        </p:nvSpPr>
        <p:spPr>
          <a:xfrm>
            <a:off x="636814" y="1387898"/>
            <a:ext cx="10825843" cy="5139869"/>
          </a:xfrm>
          <a:prstGeom prst="rect">
            <a:avLst/>
          </a:prstGeom>
          <a:noFill/>
        </p:spPr>
        <p:txBody>
          <a:bodyPr wrap="square">
            <a:spAutoFit/>
          </a:bodyPr>
          <a:lstStyle/>
          <a:p>
            <a:pPr algn="l"/>
            <a:endParaRPr lang="en-IN" sz="1400" b="0" i="0" u="none" strike="noStrike" baseline="0" dirty="0">
              <a:solidFill>
                <a:schemeClr val="accent3">
                  <a:lumMod val="60000"/>
                  <a:lumOff val="40000"/>
                </a:schemeClr>
              </a:solidFill>
              <a:latin typeface="Times New Roman" panose="02020603050405020304" pitchFamily="18" charset="0"/>
            </a:endParaRPr>
          </a:p>
          <a:p>
            <a:r>
              <a:rPr lang="en-IN" sz="1600" dirty="0">
                <a:solidFill>
                  <a:schemeClr val="accent3">
                    <a:lumMod val="60000"/>
                    <a:lumOff val="40000"/>
                  </a:schemeClr>
                </a:solidFill>
              </a:rPr>
              <a:t>Sophistication of Attacks: </a:t>
            </a:r>
          </a:p>
          <a:p>
            <a:r>
              <a:rPr lang="en-US" sz="1600" dirty="0">
                <a:solidFill>
                  <a:schemeClr val="accent3">
                    <a:lumMod val="60000"/>
                    <a:lumOff val="40000"/>
                  </a:schemeClr>
                </a:solidFill>
              </a:rPr>
              <a:t>Attackers are increasingly using AI and advanced techniques to make phishing attacks appear legitimate and avoid detection. </a:t>
            </a:r>
          </a:p>
          <a:p>
            <a:endParaRPr lang="en-US" sz="1600" dirty="0">
              <a:solidFill>
                <a:schemeClr val="accent3">
                  <a:lumMod val="60000"/>
                  <a:lumOff val="40000"/>
                </a:schemeClr>
              </a:solidFill>
            </a:endParaRPr>
          </a:p>
          <a:p>
            <a:r>
              <a:rPr lang="en-IN" sz="1600" dirty="0">
                <a:solidFill>
                  <a:schemeClr val="accent3">
                    <a:lumMod val="60000"/>
                    <a:lumOff val="40000"/>
                  </a:schemeClr>
                </a:solidFill>
              </a:rPr>
              <a:t>Personalization and Targeting: </a:t>
            </a:r>
          </a:p>
          <a:p>
            <a:r>
              <a:rPr lang="en-US" sz="1600" dirty="0">
                <a:solidFill>
                  <a:schemeClr val="accent3">
                    <a:lumMod val="60000"/>
                    <a:lumOff val="40000"/>
                  </a:schemeClr>
                </a:solidFill>
              </a:rPr>
              <a:t>Spear phishing, where attacks are tailored to specific individuals or groups, are more challenging to detect than generic attacks. </a:t>
            </a:r>
          </a:p>
          <a:p>
            <a:endParaRPr lang="en-US" sz="1600" dirty="0">
              <a:solidFill>
                <a:schemeClr val="accent3">
                  <a:lumMod val="60000"/>
                  <a:lumOff val="40000"/>
                </a:schemeClr>
              </a:solidFill>
            </a:endParaRPr>
          </a:p>
          <a:p>
            <a:r>
              <a:rPr lang="en-IN" sz="1600" dirty="0">
                <a:solidFill>
                  <a:schemeClr val="accent3">
                    <a:lumMod val="60000"/>
                    <a:lumOff val="40000"/>
                  </a:schemeClr>
                </a:solidFill>
              </a:rPr>
              <a:t>False Positives: </a:t>
            </a:r>
          </a:p>
          <a:p>
            <a:r>
              <a:rPr lang="en-US" sz="1600" dirty="0">
                <a:solidFill>
                  <a:schemeClr val="accent3">
                    <a:lumMod val="60000"/>
                    <a:lumOff val="40000"/>
                  </a:schemeClr>
                </a:solidFill>
              </a:rPr>
              <a:t>Detection systems can sometimes flag legitimate emails as phishing attempts, leading to user frustration and potentially missed attacks. </a:t>
            </a:r>
          </a:p>
          <a:p>
            <a:endParaRPr lang="en-US" sz="1600" dirty="0">
              <a:solidFill>
                <a:schemeClr val="accent3">
                  <a:lumMod val="60000"/>
                  <a:lumOff val="40000"/>
                </a:schemeClr>
              </a:solidFill>
            </a:endParaRPr>
          </a:p>
          <a:p>
            <a:r>
              <a:rPr lang="en-IN" sz="1600" dirty="0">
                <a:solidFill>
                  <a:schemeClr val="accent3">
                    <a:lumMod val="60000"/>
                    <a:lumOff val="40000"/>
                  </a:schemeClr>
                </a:solidFill>
              </a:rPr>
              <a:t>Adaptability of Attackers: </a:t>
            </a:r>
          </a:p>
          <a:p>
            <a:r>
              <a:rPr lang="en-US" sz="1600" dirty="0">
                <a:solidFill>
                  <a:schemeClr val="accent3">
                    <a:lumMod val="60000"/>
                    <a:lumOff val="40000"/>
                  </a:schemeClr>
                </a:solidFill>
              </a:rPr>
              <a:t>Phishing tactics are constantly evolving, requiring ongoing adaptation and refinement of detection methods.</a:t>
            </a:r>
          </a:p>
          <a:p>
            <a:r>
              <a:rPr lang="en-US" sz="1600" dirty="0">
                <a:solidFill>
                  <a:schemeClr val="accent3">
                    <a:lumMod val="60000"/>
                    <a:lumOff val="40000"/>
                  </a:schemeClr>
                </a:solidFill>
              </a:rPr>
              <a:t> </a:t>
            </a:r>
          </a:p>
          <a:p>
            <a:r>
              <a:rPr lang="en-US" sz="1600" dirty="0">
                <a:solidFill>
                  <a:schemeClr val="accent3">
                    <a:lumMod val="60000"/>
                    <a:lumOff val="40000"/>
                  </a:schemeClr>
                </a:solidFill>
              </a:rPr>
              <a:t>Lack of Awareness and Training: </a:t>
            </a:r>
          </a:p>
          <a:p>
            <a:r>
              <a:rPr lang="en-US" sz="1600" dirty="0">
                <a:solidFill>
                  <a:schemeClr val="accent3">
                    <a:lumMod val="60000"/>
                    <a:lumOff val="40000"/>
                  </a:schemeClr>
                </a:solidFill>
              </a:rPr>
              <a:t>Even with robust technical defenses, user awareness and training are crucial to prevent individuals from falling prey to phishing attacks. </a:t>
            </a:r>
          </a:p>
          <a:p>
            <a:endParaRPr lang="en-IN" sz="1600" dirty="0">
              <a:solidFill>
                <a:schemeClr val="accent3">
                  <a:lumMod val="60000"/>
                  <a:lumOff val="40000"/>
                </a:schemeClr>
              </a:solidFill>
            </a:endParaRPr>
          </a:p>
        </p:txBody>
      </p:sp>
    </p:spTree>
    <p:extLst>
      <p:ext uri="{BB962C8B-B14F-4D97-AF65-F5344CB8AC3E}">
        <p14:creationId xmlns:p14="http://schemas.microsoft.com/office/powerpoint/2010/main" val="4184384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218C6-FAB9-1FC8-D3DA-40CDCFF284F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E15A653-BC12-4F87-FAA4-343CD34D0BBF}"/>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9</a:t>
            </a:fld>
            <a:endParaRPr lang="en-US" dirty="0"/>
          </a:p>
        </p:txBody>
      </p:sp>
      <p:sp>
        <p:nvSpPr>
          <p:cNvPr id="9" name="Title 4">
            <a:extLst>
              <a:ext uri="{FF2B5EF4-FFF2-40B4-BE49-F238E27FC236}">
                <a16:creationId xmlns:a16="http://schemas.microsoft.com/office/drawing/2014/main" id="{9D4190BE-5582-6AD3-E69A-577ED983AEEF}"/>
              </a:ext>
            </a:extLst>
          </p:cNvPr>
          <p:cNvSpPr txBox="1">
            <a:spLocks/>
          </p:cNvSpPr>
          <p:nvPr/>
        </p:nvSpPr>
        <p:spPr>
          <a:xfrm>
            <a:off x="748393" y="381152"/>
            <a:ext cx="10695214" cy="83091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3200" kern="1200" cap="all" spc="300" baseline="0">
                <a:solidFill>
                  <a:schemeClr val="bg1"/>
                </a:solidFill>
                <a:latin typeface="+mj-lt"/>
                <a:ea typeface="+mj-ea"/>
                <a:cs typeface="Biome" panose="020B0503030204020804" pitchFamily="34" charset="0"/>
              </a:defRPr>
            </a:lvl1pPr>
          </a:lstStyle>
          <a:p>
            <a:r>
              <a:rPr lang="en-US" sz="4000" b="1" dirty="0">
                <a:solidFill>
                  <a:schemeClr val="accent3">
                    <a:lumMod val="75000"/>
                  </a:schemeClr>
                </a:solidFill>
              </a:rPr>
              <a:t>Phishing Defensive Methods</a:t>
            </a:r>
            <a:endParaRPr lang="en-US" sz="4000" dirty="0">
              <a:solidFill>
                <a:schemeClr val="accent3">
                  <a:lumMod val="75000"/>
                </a:schemeClr>
              </a:solidFill>
            </a:endParaRPr>
          </a:p>
        </p:txBody>
      </p:sp>
      <p:sp>
        <p:nvSpPr>
          <p:cNvPr id="10" name="TextBox 9">
            <a:extLst>
              <a:ext uri="{FF2B5EF4-FFF2-40B4-BE49-F238E27FC236}">
                <a16:creationId xmlns:a16="http://schemas.microsoft.com/office/drawing/2014/main" id="{6277E85C-EE15-8240-6F6A-BADC1FDAD441}"/>
              </a:ext>
            </a:extLst>
          </p:cNvPr>
          <p:cNvSpPr txBox="1"/>
          <p:nvPr/>
        </p:nvSpPr>
        <p:spPr>
          <a:xfrm>
            <a:off x="389939" y="1226266"/>
            <a:ext cx="4744123" cy="4308872"/>
          </a:xfrm>
          <a:prstGeom prst="rect">
            <a:avLst/>
          </a:prstGeom>
          <a:noFill/>
        </p:spPr>
        <p:txBody>
          <a:bodyPr wrap="square">
            <a:spAutoFit/>
          </a:bodyPr>
          <a:lstStyle/>
          <a:p>
            <a:pPr>
              <a:buFont typeface="Arial" panose="020B0604020202020204" pitchFamily="34" charset="0"/>
              <a:buChar char="•"/>
            </a:pPr>
            <a:r>
              <a:rPr lang="en-US" sz="1600" b="1" dirty="0">
                <a:solidFill>
                  <a:schemeClr val="accent3">
                    <a:lumMod val="60000"/>
                    <a:lumOff val="40000"/>
                  </a:schemeClr>
                </a:solidFill>
              </a:rPr>
              <a:t>Email Filtering:</a:t>
            </a:r>
            <a:r>
              <a:rPr lang="en-US" sz="1600" dirty="0">
                <a:solidFill>
                  <a:schemeClr val="accent3">
                    <a:lumMod val="60000"/>
                    <a:lumOff val="40000"/>
                  </a:schemeClr>
                </a:solidFill>
              </a:rPr>
              <a:t> Automatically blocks suspicious emails using spam and phishing detection algorithms.</a:t>
            </a:r>
          </a:p>
          <a:p>
            <a:pPr>
              <a:buFont typeface="Arial" panose="020B0604020202020204" pitchFamily="34" charset="0"/>
              <a:buChar char="•"/>
            </a:pPr>
            <a:endParaRPr lang="en-US" sz="1600" dirty="0">
              <a:solidFill>
                <a:schemeClr val="accent3">
                  <a:lumMod val="60000"/>
                  <a:lumOff val="40000"/>
                </a:schemeClr>
              </a:solidFill>
            </a:endParaRPr>
          </a:p>
          <a:p>
            <a:pPr>
              <a:buFont typeface="Arial" panose="020B0604020202020204" pitchFamily="34" charset="0"/>
              <a:buChar char="•"/>
            </a:pPr>
            <a:r>
              <a:rPr lang="en-US" sz="1600" b="1" dirty="0">
                <a:solidFill>
                  <a:schemeClr val="accent3">
                    <a:lumMod val="60000"/>
                    <a:lumOff val="40000"/>
                  </a:schemeClr>
                </a:solidFill>
              </a:rPr>
              <a:t>URL Blacklisting:</a:t>
            </a:r>
            <a:r>
              <a:rPr lang="en-US" sz="1600" dirty="0">
                <a:solidFill>
                  <a:schemeClr val="accent3">
                    <a:lumMod val="60000"/>
                    <a:lumOff val="40000"/>
                  </a:schemeClr>
                </a:solidFill>
              </a:rPr>
              <a:t> Maintains and checks against databases of known malicious websites.</a:t>
            </a:r>
          </a:p>
          <a:p>
            <a:pPr>
              <a:buFont typeface="Arial" panose="020B0604020202020204" pitchFamily="34" charset="0"/>
              <a:buChar char="•"/>
            </a:pPr>
            <a:r>
              <a:rPr lang="en-US" sz="1600" b="1" dirty="0">
                <a:solidFill>
                  <a:schemeClr val="accent3">
                    <a:lumMod val="60000"/>
                    <a:lumOff val="40000"/>
                  </a:schemeClr>
                </a:solidFill>
              </a:rPr>
              <a:t>Multi-Factor Authentication (MFA):</a:t>
            </a:r>
            <a:r>
              <a:rPr lang="en-US" sz="1600" dirty="0">
                <a:solidFill>
                  <a:schemeClr val="accent3">
                    <a:lumMod val="60000"/>
                    <a:lumOff val="40000"/>
                  </a:schemeClr>
                </a:solidFill>
              </a:rPr>
              <a:t> Adds an extra layer of security, reducing risks even if credentials are compromised.</a:t>
            </a:r>
          </a:p>
          <a:p>
            <a:pPr>
              <a:buFont typeface="Arial" panose="020B0604020202020204" pitchFamily="34" charset="0"/>
              <a:buChar char="•"/>
            </a:pPr>
            <a:endParaRPr lang="en-US" sz="1600" dirty="0">
              <a:solidFill>
                <a:schemeClr val="accent3">
                  <a:lumMod val="60000"/>
                  <a:lumOff val="40000"/>
                </a:schemeClr>
              </a:solidFill>
            </a:endParaRPr>
          </a:p>
          <a:p>
            <a:pPr>
              <a:buFont typeface="Arial" panose="020B0604020202020204" pitchFamily="34" charset="0"/>
              <a:buChar char="•"/>
            </a:pPr>
            <a:r>
              <a:rPr lang="en-US" sz="1600" b="1" dirty="0">
                <a:solidFill>
                  <a:schemeClr val="accent3">
                    <a:lumMod val="60000"/>
                    <a:lumOff val="40000"/>
                  </a:schemeClr>
                </a:solidFill>
              </a:rPr>
              <a:t>SSL Certificate Verification:</a:t>
            </a:r>
            <a:r>
              <a:rPr lang="en-US" sz="1600" dirty="0">
                <a:solidFill>
                  <a:schemeClr val="accent3">
                    <a:lumMod val="60000"/>
                    <a:lumOff val="40000"/>
                  </a:schemeClr>
                </a:solidFill>
              </a:rPr>
              <a:t> Ensures users only interact with secure, verified websites.</a:t>
            </a:r>
          </a:p>
          <a:p>
            <a:pPr>
              <a:buFont typeface="Arial" panose="020B0604020202020204" pitchFamily="34" charset="0"/>
              <a:buChar char="•"/>
            </a:pPr>
            <a:endParaRPr lang="en-US" sz="1600" dirty="0">
              <a:solidFill>
                <a:schemeClr val="accent3">
                  <a:lumMod val="60000"/>
                  <a:lumOff val="40000"/>
                </a:schemeClr>
              </a:solidFill>
            </a:endParaRPr>
          </a:p>
          <a:p>
            <a:pPr>
              <a:buFont typeface="Arial" panose="020B0604020202020204" pitchFamily="34" charset="0"/>
              <a:buChar char="•"/>
            </a:pPr>
            <a:r>
              <a:rPr lang="en-US" sz="1600" b="1" dirty="0">
                <a:solidFill>
                  <a:schemeClr val="accent3">
                    <a:lumMod val="60000"/>
                    <a:lumOff val="40000"/>
                  </a:schemeClr>
                </a:solidFill>
              </a:rPr>
              <a:t>User Awareness &amp; Training:</a:t>
            </a:r>
            <a:r>
              <a:rPr lang="en-US" sz="1600" dirty="0">
                <a:solidFill>
                  <a:schemeClr val="accent3">
                    <a:lumMod val="60000"/>
                    <a:lumOff val="40000"/>
                  </a:schemeClr>
                </a:solidFill>
              </a:rPr>
              <a:t> Educating users to recognize and avoid phishing attempts is one of the most effective defenses.</a:t>
            </a:r>
          </a:p>
          <a:p>
            <a:endParaRPr lang="en-IN" dirty="0">
              <a:solidFill>
                <a:schemeClr val="accent3">
                  <a:lumMod val="60000"/>
                  <a:lumOff val="40000"/>
                </a:schemeClr>
              </a:solidFill>
            </a:endParaRPr>
          </a:p>
        </p:txBody>
      </p:sp>
      <p:pic>
        <p:nvPicPr>
          <p:cNvPr id="2" name="Picture 1">
            <a:extLst>
              <a:ext uri="{FF2B5EF4-FFF2-40B4-BE49-F238E27FC236}">
                <a16:creationId xmlns:a16="http://schemas.microsoft.com/office/drawing/2014/main" id="{162D1887-468C-5E17-A49A-766F0267145A}"/>
              </a:ext>
            </a:extLst>
          </p:cNvPr>
          <p:cNvPicPr>
            <a:picLocks noChangeAspect="1"/>
          </p:cNvPicPr>
          <p:nvPr/>
        </p:nvPicPr>
        <p:blipFill>
          <a:blip r:embed="rId3"/>
          <a:stretch>
            <a:fillRect/>
          </a:stretch>
        </p:blipFill>
        <p:spPr>
          <a:xfrm>
            <a:off x="5248861" y="1226266"/>
            <a:ext cx="6553200" cy="4318857"/>
          </a:xfrm>
          <a:prstGeom prst="rect">
            <a:avLst/>
          </a:prstGeom>
        </p:spPr>
      </p:pic>
    </p:spTree>
    <p:extLst>
      <p:ext uri="{BB962C8B-B14F-4D97-AF65-F5344CB8AC3E}">
        <p14:creationId xmlns:p14="http://schemas.microsoft.com/office/powerpoint/2010/main" val="2516798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theme/theme1.xml><?xml version="1.0" encoding="utf-8"?>
<a:theme xmlns:a="http://schemas.openxmlformats.org/drawingml/2006/main" name="Custom">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36837_win32_SL_V11" id="{EAD6EF7B-6F25-4469-AF6A-07D6EB1461DD}" vid="{30FEA78B-2F89-4FF0-8415-E3920802C5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77B561B-3A65-4A22-9691-EB838E7F9B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4137456-21FC-4AE2-8A94-BF06CAF2EB9B}">
  <ds:schemaRefs>
    <ds:schemaRef ds:uri="http://schemas.microsoft.com/sharepoint/v3/contenttype/forms"/>
  </ds:schemaRefs>
</ds:datastoreItem>
</file>

<file path=customXml/itemProps3.xml><?xml version="1.0" encoding="utf-8"?>
<ds:datastoreItem xmlns:ds="http://schemas.openxmlformats.org/officeDocument/2006/customXml" ds:itemID="{E305301E-11B3-4B9D-A588-21F3C9809371}">
  <ds:schemaRefs>
    <ds:schemaRef ds:uri="http://purl.org/dc/terms/"/>
    <ds:schemaRef ds:uri="http://schemas.microsoft.com/office/infopath/2007/PartnerControls"/>
    <ds:schemaRef ds:uri="http://schemas.microsoft.com/office/2006/documentManagement/types"/>
    <ds:schemaRef ds:uri="71af3243-3dd4-4a8d-8c0d-dd76da1f02a5"/>
    <ds:schemaRef ds:uri="http://purl.org/dc/elements/1.1/"/>
    <ds:schemaRef ds:uri="http://schemas.openxmlformats.org/package/2006/metadata/core-properties"/>
    <ds:schemaRef ds:uri="http://schemas.microsoft.com/office/2006/metadata/properties"/>
    <ds:schemaRef ds:uri="http://schemas.microsoft.com/sharepoint/v3"/>
    <ds:schemaRef ds:uri="230e9df3-be65-4c73-a93b-d1236ebd677e"/>
    <ds:schemaRef ds:uri="16c05727-aa75-4e4a-9b5f-8a80a1165891"/>
    <ds:schemaRef ds:uri="http://www.w3.org/XML/1998/namespace"/>
    <ds:schemaRef ds:uri="http://purl.org/dc/dcmityp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{AD3B8D7A-35BC-4ACA-83DC-8FE1B4B883EC}TFe8699e8e-689b-4d7e-abcf-e888fd749829d66c6a1b_win32-12e39fe31335</Template>
  <TotalTime>115</TotalTime>
  <Words>2934</Words>
  <Application>Microsoft Office PowerPoint</Application>
  <PresentationFormat>Widescreen</PresentationFormat>
  <Paragraphs>282</Paragraphs>
  <Slides>32</Slides>
  <Notes>32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Arial Unicode MS</vt:lpstr>
      <vt:lpstr>Arial</vt:lpstr>
      <vt:lpstr>Arial Nova</vt:lpstr>
      <vt:lpstr>Biome</vt:lpstr>
      <vt:lpstr>Calibri</vt:lpstr>
      <vt:lpstr>Instrument Sans Medium</vt:lpstr>
      <vt:lpstr>Inter</vt:lpstr>
      <vt:lpstr>Times New Roman</vt:lpstr>
      <vt:lpstr>Custom</vt:lpstr>
      <vt:lpstr>Code B - Data Science Integrated          Internship Project                       DETECTING THE UNDETECTABLE</vt:lpstr>
      <vt:lpstr>Phishing website detection – advanced machine learning techniques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 Design Approach</vt:lpstr>
      <vt:lpstr>Machine learning Process</vt:lpstr>
      <vt:lpstr>PowerPoint Presentation</vt:lpstr>
      <vt:lpstr>Feature correlation</vt:lpstr>
      <vt:lpstr>PowerPoint Presentation</vt:lpstr>
      <vt:lpstr>XGBOOST CLASSIFIER</vt:lpstr>
      <vt:lpstr>ROC - AUC CURVE</vt:lpstr>
      <vt:lpstr>PowerPoint Presentation</vt:lpstr>
      <vt:lpstr>SHAP ANALYSIS-SUMMARY PLOT</vt:lpstr>
      <vt:lpstr>SHAP ANALYSIS – DEPENDENCE PLOT</vt:lpstr>
      <vt:lpstr>PowerPoint Presentation</vt:lpstr>
      <vt:lpstr>FLOW CHART OF WEB APPLICATION</vt:lpstr>
      <vt:lpstr>Use case of web application</vt:lpstr>
      <vt:lpstr>Front-End Web UI: Phishing URL Detector</vt:lpstr>
      <vt:lpstr>Front-End Web UI: Phishing URL Detector</vt:lpstr>
      <vt:lpstr>API PREDICT/EXPLAIN END POINTS</vt:lpstr>
      <vt:lpstr>PowerPoint Presentation</vt:lpstr>
      <vt:lpstr>Final Project Deployment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Thulasiraman, Amarnath</dc:creator>
  <cp:lastModifiedBy>Thulasiraman, Amarnath</cp:lastModifiedBy>
  <cp:revision>21</cp:revision>
  <cp:lastPrinted>2025-06-07T15:17:35Z</cp:lastPrinted>
  <dcterms:created xsi:type="dcterms:W3CDTF">2025-06-07T02:08:20Z</dcterms:created>
  <dcterms:modified xsi:type="dcterms:W3CDTF">2025-06-07T15:18:11Z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7d95f39c-8218-4425-a791-63c9e13c8708_Enabled">
    <vt:lpwstr>true</vt:lpwstr>
  </property>
  <property fmtid="{D5CDD505-2E9C-101B-9397-08002B2CF9AE}" pid="4" name="MSIP_Label_7d95f39c-8218-4425-a791-63c9e13c8708_SetDate">
    <vt:lpwstr>2025-06-07T12:42:27Z</vt:lpwstr>
  </property>
  <property fmtid="{D5CDD505-2E9C-101B-9397-08002B2CF9AE}" pid="5" name="MSIP_Label_7d95f39c-8218-4425-a791-63c9e13c8708_Method">
    <vt:lpwstr>Privileged</vt:lpwstr>
  </property>
  <property fmtid="{D5CDD505-2E9C-101B-9397-08002B2CF9AE}" pid="6" name="MSIP_Label_7d95f39c-8218-4425-a791-63c9e13c8708_Name">
    <vt:lpwstr>7d95f39c-8218-4425-a791-63c9e13c8708</vt:lpwstr>
  </property>
  <property fmtid="{D5CDD505-2E9C-101B-9397-08002B2CF9AE}" pid="7" name="MSIP_Label_7d95f39c-8218-4425-a791-63c9e13c8708_SiteId">
    <vt:lpwstr>37247798-f42c-42fd-8a37-d49c7128d36b</vt:lpwstr>
  </property>
  <property fmtid="{D5CDD505-2E9C-101B-9397-08002B2CF9AE}" pid="8" name="MSIP_Label_7d95f39c-8218-4425-a791-63c9e13c8708_ActionId">
    <vt:lpwstr>ad947ce8-fb54-4624-8e17-aab28548387c</vt:lpwstr>
  </property>
  <property fmtid="{D5CDD505-2E9C-101B-9397-08002B2CF9AE}" pid="9" name="MSIP_Label_7d95f39c-8218-4425-a791-63c9e13c8708_ContentBits">
    <vt:lpwstr>0</vt:lpwstr>
  </property>
  <property fmtid="{D5CDD505-2E9C-101B-9397-08002B2CF9AE}" pid="10" name="MSIP_Label_7d95f39c-8218-4425-a791-63c9e13c8708_Tag">
    <vt:lpwstr>10, 0, 1, 1</vt:lpwstr>
  </property>
</Properties>
</file>